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9" r:id="rId38"/>
    <p:sldId id="300" r:id="rId39"/>
    <p:sldId id="301" r:id="rId40"/>
    <p:sldId id="298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F32B-2D39-6E24-C99F-E88C8130A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E25EF-D5A7-DD8C-44BF-E48335F10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B8313-3379-6F64-001E-F0627CA7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87051-9994-299A-916A-F6602B22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9115F-3E08-2F75-4814-702AF405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9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4405-0B4E-98B2-C581-6AC6005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2FCEB-15A6-24F5-26CB-927EAC709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C7F99-C615-6820-FEA5-A255BA974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D11B3-EEEE-293C-E509-9BE93F6A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9145D-3997-4361-DE7C-CAA8BD87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37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6B08E-B4BD-38C8-9445-BFFAEEF54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3EFEE-1516-39C0-5E4F-0E74CEAC0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D7550-8A58-0E7E-EF1F-73B12A6E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668D0-E0DA-E4B2-0E1A-E66BB9FD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63840-D7E5-35AB-1D98-165E154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98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2B78-418C-DB9A-36EB-E711CC6B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DFD0-9F54-A1A1-47A9-16C8FA46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48A82-4061-AF73-3DB7-45EA39DF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91CA-FBCE-5F7F-968C-A4B0414BA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6995-224A-D21F-369B-F29B333D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21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CD7B-815B-8051-610D-B5D364B4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175DE-3E72-7355-995F-899EFACB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21D09-DBE5-B09D-B9FC-FAEC8DE9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4B12-AAF2-7EDA-08BB-E713291D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7863D-62F3-D1B6-A21A-7C525058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35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F504-40A8-EF35-7DC3-48CC8FC5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8CDB4-DBE9-D8CA-2331-F4961DCF2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27F4-2C97-5847-2FD5-40BB878AE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07213-CFFA-D1A8-555F-45F7E206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AA81C-5156-89BF-60D0-5856F19E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5935D-9BA1-BDF1-4EC9-B9E60C7E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61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39B8-F775-D543-0E05-C944FA60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2EAA9-00F0-E4B6-3D3C-CD2931178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D5C66-DB41-0F85-9C61-62BB3A891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74DC8-75DD-69A3-378E-5B3DB1491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FD152-8868-1EDA-10D7-50721411E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BCCAC-0130-34BE-4943-0B9B9DD7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DA160-AD0C-78DE-BC13-3AEED1F7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0EA244-27D3-193B-18EE-44D367DE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05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AE4A-279D-E3E1-D214-7CD6DFC8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38EFB-B2DD-C22A-FABC-30B7232D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69FC1-A363-9F91-D925-3A5FAFC6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7CAE9-AC23-B9B5-FCF4-32BDBF70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65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89884-DD49-3142-BC9B-7D9EFEC8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7FFC1-80C7-8D2B-FBEC-D405828DA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3C0F-E5E1-0D42-0B99-0D63B93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53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FC7B-6DCF-78AC-6344-A9A9BB5C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B22C3-503E-E923-9D59-D9AF576AB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AA84F-3C2C-A819-2B72-20460ED5E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4CBAC-512B-617A-974A-968BAEA5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BCB21-B45C-A552-F684-445DB866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19F01-6F53-EAE3-74C0-E2D22877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94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B38E-F7B5-4A1D-88A7-FD332C18E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5251B-2B39-04EE-E2E5-BF22F82DD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16F85-5A69-BB33-4424-5A9208769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4EF31-E402-3EB7-5931-C8E3BABF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A702A-42CB-7A24-AE64-29734813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E188E-3B4B-6115-7DEE-0EA86510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4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13B22-D919-121B-A875-EF4A4D33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C6D1-E22B-F4FD-4849-52DA65EF1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7E5BE-C61D-6EDE-2EBF-69E6D648A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9A7C5E-8BD4-4B8A-897A-F921CB22A29F}" type="datetimeFigureOut">
              <a:rPr lang="en-GB" smtClean="0"/>
              <a:t>06/01/2026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7B28F-9855-4CA2-77F5-9D0F4A618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5DD3-8D80-4366-6DC6-2F8DE6909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914385-421C-4A11-994E-CA7A469E241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WAICY 2024 KSA - WAICY">
            <a:extLst>
              <a:ext uri="{FF2B5EF4-FFF2-40B4-BE49-F238E27FC236}">
                <a16:creationId xmlns:a16="http://schemas.microsoft.com/office/drawing/2014/main" id="{454D606D-5040-D8C0-2548-1DAC66F77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648" y="0"/>
            <a:ext cx="1377352" cy="78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E54A0-D880-B52D-FC55-B8925D4C094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77" y="6327668"/>
            <a:ext cx="1512523" cy="5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9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ews-medical.neUlife-sciences/Protein-Structl.Jre-and-Function.aspx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704280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iologyease.com/protein-structur1%3B1s/#google_vignette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DE03-DB86-9E9E-E3E7-918B0A7B4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563"/>
            <a:ext cx="10515600" cy="4138049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Bioinformatics</a:t>
            </a:r>
            <a:br>
              <a:rPr lang="en-GB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4: Proteomics and Structural Bioinformatics</a:t>
            </a: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GB" sz="3600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 2026</a:t>
            </a:r>
          </a:p>
        </p:txBody>
      </p:sp>
    </p:spTree>
    <p:extLst>
      <p:ext uri="{BB962C8B-B14F-4D97-AF65-F5344CB8AC3E}">
        <p14:creationId xmlns:p14="http://schemas.microsoft.com/office/powerpoint/2010/main" val="156165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E5050-3C99-E6D9-2B5D-AB239AC2F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8CDA2-5C33-EEC6-9B9D-1288E81888F4}"/>
              </a:ext>
            </a:extLst>
          </p:cNvPr>
          <p:cNvSpPr txBox="1"/>
          <p:nvPr/>
        </p:nvSpPr>
        <p:spPr>
          <a:xfrm>
            <a:off x="245806" y="68830"/>
            <a:ext cx="11385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How Alternative splicing increases proteome complexity?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5DAF9-77CA-C40C-326B-FFAC1775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35" y="1320517"/>
            <a:ext cx="6378495" cy="4421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96E84-7D5A-57F8-AEB3-103C35E67013}"/>
              </a:ext>
            </a:extLst>
          </p:cNvPr>
          <p:cNvSpPr txBox="1"/>
          <p:nvPr/>
        </p:nvSpPr>
        <p:spPr>
          <a:xfrm>
            <a:off x="3510116" y="641983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Source: https://microbenotes.com/alternative-splicing/ </a:t>
            </a:r>
          </a:p>
        </p:txBody>
      </p:sp>
    </p:spTree>
    <p:extLst>
      <p:ext uri="{BB962C8B-B14F-4D97-AF65-F5344CB8AC3E}">
        <p14:creationId xmlns:p14="http://schemas.microsoft.com/office/powerpoint/2010/main" val="301809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A83DF-02DA-75CA-5F9F-648928159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723DEF-59F1-7AA4-BFC6-4102CCFD66A5}"/>
              </a:ext>
            </a:extLst>
          </p:cNvPr>
          <p:cNvSpPr txBox="1"/>
          <p:nvPr/>
        </p:nvSpPr>
        <p:spPr>
          <a:xfrm>
            <a:off x="245806" y="68830"/>
            <a:ext cx="1138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Post-Translational Modifications (PTMs)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91E5D2-3447-0788-BA96-D056C010E787}"/>
              </a:ext>
            </a:extLst>
          </p:cNvPr>
          <p:cNvGrpSpPr/>
          <p:nvPr/>
        </p:nvGrpSpPr>
        <p:grpSpPr>
          <a:xfrm>
            <a:off x="3708123" y="1039923"/>
            <a:ext cx="5465047" cy="4781757"/>
            <a:chOff x="3363993" y="1039923"/>
            <a:chExt cx="5465047" cy="47817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11AE7C-127C-0BD3-4902-7FBFA33B9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3993" y="1039923"/>
              <a:ext cx="5464013" cy="477815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CFAB1B-F45A-058E-9ACE-06619C1F37B1}"/>
                </a:ext>
              </a:extLst>
            </p:cNvPr>
            <p:cNvSpPr/>
            <p:nvPr/>
          </p:nvSpPr>
          <p:spPr>
            <a:xfrm>
              <a:off x="7894320" y="5090160"/>
              <a:ext cx="934720" cy="731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82F8CC-5D7A-0B2A-BCEE-57365601E421}"/>
              </a:ext>
            </a:extLst>
          </p:cNvPr>
          <p:cNvSpPr txBox="1"/>
          <p:nvPr/>
        </p:nvSpPr>
        <p:spPr>
          <a:xfrm>
            <a:off x="245806" y="1743259"/>
            <a:ext cx="32839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PTM refers to the modification that occurs on a protein after translation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catalyzed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by enzymes.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661EC-E27D-E12B-ACDB-F853DF018E8F}"/>
              </a:ext>
            </a:extLst>
          </p:cNvPr>
          <p:cNvSpPr txBox="1"/>
          <p:nvPr/>
        </p:nvSpPr>
        <p:spPr>
          <a:xfrm>
            <a:off x="3028335" y="6504488"/>
            <a:ext cx="8288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source:https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://www.creative-proteomics.com/blog/i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ndex.php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/strategies-for-post-translational-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modificati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ons-ptms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320214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FC0E-C980-EB0E-1E3C-0C560058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D59DE2-9524-2155-0217-7E083EB12B5B}"/>
              </a:ext>
            </a:extLst>
          </p:cNvPr>
          <p:cNvSpPr txBox="1"/>
          <p:nvPr/>
        </p:nvSpPr>
        <p:spPr>
          <a:xfrm>
            <a:off x="245806" y="285139"/>
            <a:ext cx="1138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What is Proteomics?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379CC-50CB-1DE2-AE00-7490E1356748}"/>
              </a:ext>
            </a:extLst>
          </p:cNvPr>
          <p:cNvSpPr txBox="1"/>
          <p:nvPr/>
        </p:nvSpPr>
        <p:spPr>
          <a:xfrm>
            <a:off x="245805" y="2114829"/>
            <a:ext cx="92914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aims to:</a:t>
            </a:r>
          </a:p>
          <a:p>
            <a:pPr lvl="1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Identify and quantify all proteins in a system.</a:t>
            </a:r>
          </a:p>
          <a:p>
            <a:pPr lvl="1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Understand biological processes and pathways.</a:t>
            </a:r>
          </a:p>
          <a:p>
            <a:pPr lvl="1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Discover biomarkers for diseases or therapeutic targets.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971DF-7EC5-2662-2DBA-4F4097A184B3}"/>
              </a:ext>
            </a:extLst>
          </p:cNvPr>
          <p:cNvSpPr txBox="1"/>
          <p:nvPr/>
        </p:nvSpPr>
        <p:spPr>
          <a:xfrm>
            <a:off x="245805" y="1391985"/>
            <a:ext cx="100878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Proteomics is the large-scale study of proteins, focusing on: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Structure, function, and interactions.</a:t>
            </a:r>
          </a:p>
        </p:txBody>
      </p:sp>
      <p:pic>
        <p:nvPicPr>
          <p:cNvPr id="8" name="Picture 7" descr="Hand with red strings">
            <a:extLst>
              <a:ext uri="{FF2B5EF4-FFF2-40B4-BE49-F238E27FC236}">
                <a16:creationId xmlns:a16="http://schemas.microsoft.com/office/drawing/2014/main" id="{14119FDD-B45A-C8F0-DD20-C8781BBE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88" b="20819"/>
          <a:stretch>
            <a:fillRect/>
          </a:stretch>
        </p:blipFill>
        <p:spPr>
          <a:xfrm>
            <a:off x="4069080" y="4304344"/>
            <a:ext cx="4648200" cy="1923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464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C3C02-D352-2FA7-1AB7-31B362AEC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FF8671-E2AB-AE50-CE67-12BA2FF53FE1}"/>
              </a:ext>
            </a:extLst>
          </p:cNvPr>
          <p:cNvSpPr txBox="1"/>
          <p:nvPr/>
        </p:nvSpPr>
        <p:spPr>
          <a:xfrm>
            <a:off x="245806" y="285139"/>
            <a:ext cx="1138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Applications of Proteomics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DFD71-434C-2D30-893B-1CB293C2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68" y="1348562"/>
            <a:ext cx="8822815" cy="459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1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1C5E2-F317-800F-EF9D-4FF9F4AD8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C04C6B-A09B-FFD4-DEA1-D05A878148DE}"/>
              </a:ext>
            </a:extLst>
          </p:cNvPr>
          <p:cNvSpPr txBox="1"/>
          <p:nvPr/>
        </p:nvSpPr>
        <p:spPr>
          <a:xfrm>
            <a:off x="120445" y="0"/>
            <a:ext cx="10515600" cy="883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400" b="1" dirty="0">
                <a:latin typeface="+mj-lt"/>
                <a:ea typeface="+mj-ea"/>
                <a:cs typeface="+mj-cs"/>
              </a:rPr>
              <a:t>Three Main Types of Proteomics 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1E3FB-2836-DF1D-1D20-5DFEB4487833}"/>
              </a:ext>
            </a:extLst>
          </p:cNvPr>
          <p:cNvSpPr txBox="1"/>
          <p:nvPr/>
        </p:nvSpPr>
        <p:spPr>
          <a:xfrm>
            <a:off x="258096" y="1144213"/>
            <a:ext cx="115406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Expressional Proteomics</a:t>
            </a:r>
          </a:p>
          <a:p>
            <a:pPr lvl="1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Concerned with the display, measurement and analysis of global changes in protein expressions </a:t>
            </a: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Functional Proteomics</a:t>
            </a:r>
          </a:p>
          <a:p>
            <a:pPr lvl="1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Study of protein functions, interactions, and modifications within biological systems to understand their roles in cellular processes, disease mechanisms, and therapeutic applications.</a:t>
            </a: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Structural Proteomics</a:t>
            </a:r>
          </a:p>
          <a:p>
            <a:pPr lvl="1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Focuses on determining the three-dimensional structures of proteins and their complexes to understand their functional roles, interactions, and contributions to biological processes.</a:t>
            </a:r>
          </a:p>
        </p:txBody>
      </p:sp>
    </p:spTree>
    <p:extLst>
      <p:ext uri="{BB962C8B-B14F-4D97-AF65-F5344CB8AC3E}">
        <p14:creationId xmlns:p14="http://schemas.microsoft.com/office/powerpoint/2010/main" val="189088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66FED-D5A5-5884-C5D3-F7306C969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3CFD57-9BA6-7021-73AE-BE9B4CB74978}"/>
              </a:ext>
            </a:extLst>
          </p:cNvPr>
          <p:cNvSpPr txBox="1"/>
          <p:nvPr/>
        </p:nvSpPr>
        <p:spPr>
          <a:xfrm>
            <a:off x="120445" y="0"/>
            <a:ext cx="10515600" cy="883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400" b="1" dirty="0">
                <a:latin typeface="+mj-lt"/>
                <a:ea typeface="+mj-ea"/>
                <a:cs typeface="+mj-cs"/>
              </a:rPr>
              <a:t>Three Main Types of Proteomics 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9A0E6-0669-4568-C057-17999EF1000F}"/>
              </a:ext>
            </a:extLst>
          </p:cNvPr>
          <p:cNvSpPr txBox="1"/>
          <p:nvPr/>
        </p:nvSpPr>
        <p:spPr>
          <a:xfrm>
            <a:off x="258096" y="1144213"/>
            <a:ext cx="115406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Expressional Proteomics</a:t>
            </a:r>
          </a:p>
          <a:p>
            <a:pPr lvl="1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Concerned with the display, measurement and analysis of global changes in protein expressions </a:t>
            </a: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Functional Proteomics</a:t>
            </a:r>
          </a:p>
          <a:p>
            <a:pPr lvl="1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Study of protein functions, interactions, and modifications within biological systems to understand their roles in cellular processes, disease mechanisms, and therapeutic applications.</a:t>
            </a: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Structural Proteomics</a:t>
            </a:r>
          </a:p>
          <a:p>
            <a:pPr lvl="1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Focuses on determining the three-dimensional structures of proteins and their complexes to understand their functional roles, interactions, and contributions to biological processes.</a:t>
            </a:r>
          </a:p>
        </p:txBody>
      </p:sp>
    </p:spTree>
    <p:extLst>
      <p:ext uri="{BB962C8B-B14F-4D97-AF65-F5344CB8AC3E}">
        <p14:creationId xmlns:p14="http://schemas.microsoft.com/office/powerpoint/2010/main" val="1559550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 descr="$PPTXTitle">
            <a:extLst>
              <a:ext uri="{FF2B5EF4-FFF2-40B4-BE49-F238E27FC236}">
                <a16:creationId xmlns:a16="http://schemas.microsoft.com/office/drawing/2014/main" id="{CD8AEB53-C2A5-255B-7D35-E9E30D5513D8}"/>
              </a:ext>
            </a:extLst>
          </p:cNvPr>
          <p:cNvSpPr txBox="1">
            <a:spLocks/>
          </p:cNvSpPr>
          <p:nvPr/>
        </p:nvSpPr>
        <p:spPr>
          <a:xfrm>
            <a:off x="264761" y="185322"/>
            <a:ext cx="9439678" cy="635398"/>
          </a:xfrm>
          <a:prstGeom prst="rect">
            <a:avLst/>
          </a:prstGeom>
        </p:spPr>
        <p:txBody>
          <a:bodyPr vert="horz" wrap="square" lIns="0" tIns="8061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965">
              <a:spcBef>
                <a:spcPts val="126"/>
              </a:spcBef>
            </a:pP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GB" sz="4000" b="1" spc="-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en-GB" sz="4000" b="1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spc="-44" dirty="0">
                <a:latin typeface="Arial" panose="020B0604020202020204" pitchFamily="34" charset="0"/>
                <a:cs typeface="Arial" panose="020B0604020202020204" pitchFamily="34" charset="0"/>
              </a:rPr>
              <a:t>Expressional</a:t>
            </a:r>
            <a:r>
              <a:rPr lang="en-GB" sz="4000" b="1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spc="-31" dirty="0">
                <a:latin typeface="Arial" panose="020B0604020202020204" pitchFamily="34" charset="0"/>
                <a:cs typeface="Arial" panose="020B0604020202020204" pitchFamily="34" charset="0"/>
              </a:rPr>
              <a:t>Proteomics?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22E62084-EC49-684C-5ADB-4A24B07597AE}"/>
              </a:ext>
            </a:extLst>
          </p:cNvPr>
          <p:cNvSpPr txBox="1"/>
          <p:nvPr/>
        </p:nvSpPr>
        <p:spPr>
          <a:xfrm>
            <a:off x="376424" y="1027405"/>
            <a:ext cx="11294466" cy="4416610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31907" marR="1096022" indent="1595">
              <a:lnSpc>
                <a:spcPct val="116199"/>
              </a:lnSpc>
              <a:spcBef>
                <a:spcPts val="126"/>
              </a:spcBef>
            </a:pPr>
            <a:r>
              <a:rPr sz="2261" b="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sz="2261" b="1" spc="-19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b="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sz="2261" b="1" spc="-6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b="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Mechanisms:</a:t>
            </a:r>
            <a:r>
              <a:rPr sz="2261" b="1" spc="157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sz="2261" spc="-75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sz="2261" spc="-82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2261" spc="-11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sz="2261" spc="-94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sz="2261" spc="-138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3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diseases</a:t>
            </a:r>
            <a:r>
              <a:rPr sz="2261" spc="6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sz="2261" spc="-3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sz="2261" spc="-25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261" spc="-3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diabetes.</a:t>
            </a:r>
            <a:endParaRPr sz="226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21" marR="1122344" indent="6381">
              <a:lnSpc>
                <a:spcPts val="3128"/>
              </a:lnSpc>
              <a:spcBef>
                <a:spcPts val="138"/>
              </a:spcBef>
            </a:pPr>
            <a:r>
              <a:rPr sz="2261" b="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Biomarker</a:t>
            </a:r>
            <a:r>
              <a:rPr sz="2261" b="1" spc="-25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b="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Discovery:</a:t>
            </a:r>
            <a:r>
              <a:rPr sz="2261" b="1" spc="132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sz="2261" spc="-107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261" spc="-119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2261" spc="-1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diagnostic,</a:t>
            </a:r>
            <a:r>
              <a:rPr sz="2261" spc="44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prognostic,</a:t>
            </a:r>
            <a:r>
              <a:rPr sz="2261" spc="6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261" spc="-119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therapeutic biomarkers.</a:t>
            </a:r>
            <a:endParaRPr sz="226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538">
              <a:spcBef>
                <a:spcPts val="232"/>
              </a:spcBef>
            </a:pPr>
            <a:r>
              <a:rPr sz="2261" b="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Therapeutic</a:t>
            </a:r>
            <a:r>
              <a:rPr sz="2261" b="1" spc="-82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b="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Targeting:</a:t>
            </a:r>
            <a:r>
              <a:rPr sz="2261" b="1" spc="20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</a:t>
            </a:r>
            <a:r>
              <a:rPr sz="2261" spc="-57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261" spc="-6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sz="2261" spc="-100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2261" spc="-94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</a:t>
            </a:r>
            <a:r>
              <a:rPr sz="2261" spc="-75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sz="2261" spc="-50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sz="2261" spc="-50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targets.</a:t>
            </a:r>
            <a:endParaRPr sz="226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4728" marR="6381" indent="8775">
              <a:lnSpc>
                <a:spcPct val="115100"/>
              </a:lnSpc>
            </a:pPr>
            <a:r>
              <a:rPr sz="2261" b="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</a:t>
            </a:r>
            <a:r>
              <a:rPr sz="2261" b="1" spc="-25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b="1" spc="-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Medicine:</a:t>
            </a:r>
            <a:r>
              <a:rPr sz="2261" b="1" spc="1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</a:t>
            </a:r>
            <a:r>
              <a:rPr sz="2261" spc="-82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2261" spc="-75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sz="2261" spc="-38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  <a:r>
              <a:rPr sz="2261" spc="-100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261" spc="-57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sz="2261" spc="-57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261" spc="-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treatments.</a:t>
            </a:r>
            <a:endParaRPr sz="226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110" marR="520092" indent="-15954">
              <a:lnSpc>
                <a:spcPct val="114999"/>
              </a:lnSpc>
              <a:spcBef>
                <a:spcPts val="6"/>
              </a:spcBef>
            </a:pPr>
            <a:r>
              <a:rPr sz="2261" b="1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Adaptation</a:t>
            </a:r>
            <a:r>
              <a:rPr sz="2261" b="1" spc="-107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b="1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261" b="1" spc="-31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b="1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  <a:r>
              <a:rPr sz="2261" b="1" spc="50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b="1" spc="-13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Response:</a:t>
            </a:r>
            <a:r>
              <a:rPr sz="2261" b="1" spc="126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sz="2261" spc="-38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sz="2261" spc="-50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organisms</a:t>
            </a:r>
            <a:r>
              <a:rPr sz="2261" spc="-69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</a:t>
            </a:r>
            <a:r>
              <a:rPr sz="2261" spc="25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261" spc="-75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1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  <a:r>
              <a:rPr sz="2261" spc="-82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2261" spc="-1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261" spc="-6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2261" spc="1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level.</a:t>
            </a:r>
            <a:endParaRPr sz="226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538">
              <a:spcBef>
                <a:spcPts val="182"/>
              </a:spcBef>
            </a:pPr>
            <a:r>
              <a:rPr sz="2387" b="1" spc="-69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Advancing</a:t>
            </a:r>
            <a:r>
              <a:rPr sz="2387" b="1" spc="-94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87" b="1" spc="-75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Biotechnology:</a:t>
            </a:r>
            <a:r>
              <a:rPr sz="2387" b="1" spc="14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12" spc="-6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sz="2512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processes</a:t>
            </a:r>
            <a:r>
              <a:rPr sz="2512" spc="25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12" spc="-3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sz="2512" spc="-57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12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enzyme</a:t>
            </a:r>
            <a:r>
              <a:rPr sz="2512" spc="-19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12" spc="-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sz="2512" spc="15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12" spc="-107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512" spc="-94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12" spc="-25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</a:t>
            </a:r>
            <a:endParaRPr sz="2512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942">
              <a:spcBef>
                <a:spcPts val="383"/>
              </a:spcBef>
            </a:pP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r>
              <a:rPr sz="2261" spc="-100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sz="2261" spc="3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2261" spc="-38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sz="2261" spc="-6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61" spc="-13" dirty="0">
                <a:solidFill>
                  <a:srgbClr val="0202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insights.</a:t>
            </a:r>
            <a:endParaRPr sz="226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1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E9AF2-3B70-89BB-5644-1E60EBA8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 descr="$PPTXTitle">
            <a:extLst>
              <a:ext uri="{FF2B5EF4-FFF2-40B4-BE49-F238E27FC236}">
                <a16:creationId xmlns:a16="http://schemas.microsoft.com/office/drawing/2014/main" id="{1CF47526-2E2C-2DD2-78CB-BB23DE771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121" y="90333"/>
            <a:ext cx="10809686" cy="1222947"/>
          </a:xfrm>
          <a:prstGeom prst="rect">
            <a:avLst/>
          </a:prstGeom>
        </p:spPr>
        <p:txBody>
          <a:bodyPr vert="horz" wrap="square" lIns="0" tIns="9573" rIns="0" bIns="0" rtlCol="0">
            <a:spAutoFit/>
          </a:bodyPr>
          <a:lstStyle/>
          <a:p>
            <a:pPr marL="15954" marR="6381">
              <a:lnSpc>
                <a:spcPts val="4799"/>
              </a:lnSpc>
              <a:spcBef>
                <a:spcPts val="75"/>
              </a:spcBef>
            </a:pPr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sz="3200" b="1" spc="3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sz="3200" b="1" spc="59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69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200" b="1" spc="2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Expressional</a:t>
            </a:r>
            <a:r>
              <a:rPr sz="3200" b="1" spc="6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57" dirty="0">
                <a:latin typeface="Arial" panose="020B0604020202020204" pitchFamily="34" charset="0"/>
                <a:cs typeface="Arial" panose="020B0604020202020204" pitchFamily="34" charset="0"/>
              </a:rPr>
              <a:t>Proteomie </a:t>
            </a:r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Biomarker</a:t>
            </a:r>
            <a:r>
              <a:rPr sz="3200" b="1" spc="47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dirty="0"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r>
              <a:rPr sz="3200" b="1" spc="58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94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3200" b="1" spc="1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13" dirty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FFFA5FEB-A346-B112-D8C7-957B2B6E280D}"/>
              </a:ext>
            </a:extLst>
          </p:cNvPr>
          <p:cNvSpPr txBox="1"/>
          <p:nvPr/>
        </p:nvSpPr>
        <p:spPr>
          <a:xfrm>
            <a:off x="104121" y="1392692"/>
            <a:ext cx="11653736" cy="864808"/>
          </a:xfrm>
          <a:prstGeom prst="rect">
            <a:avLst/>
          </a:prstGeom>
        </p:spPr>
        <p:txBody>
          <a:bodyPr vert="horz" wrap="square" lIns="0" tIns="61424" rIns="0" bIns="0" rtlCol="0">
            <a:spAutoFit/>
          </a:bodyPr>
          <a:lstStyle/>
          <a:p>
            <a:pPr marL="23931">
              <a:spcBef>
                <a:spcPts val="484"/>
              </a:spcBef>
            </a:pPr>
            <a:r>
              <a:rPr sz="2400" spc="100" dirty="0">
                <a:solidFill>
                  <a:srgbClr val="242424"/>
                </a:solidFill>
                <a:latin typeface="Arial"/>
                <a:cs typeface="Arial"/>
              </a:rPr>
              <a:t>Biomarkers-</a:t>
            </a:r>
            <a:r>
              <a:rPr sz="2400" spc="94" dirty="0">
                <a:solidFill>
                  <a:srgbClr val="242424"/>
                </a:solidFill>
                <a:latin typeface="Arial"/>
                <a:cs typeface="Arial"/>
              </a:rPr>
              <a:t>proteins</a:t>
            </a:r>
            <a:r>
              <a:rPr sz="2400" spc="-10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42424"/>
                </a:solidFill>
                <a:latin typeface="Arial"/>
                <a:cs typeface="Arial"/>
              </a:rPr>
              <a:t>that</a:t>
            </a:r>
            <a:r>
              <a:rPr sz="2400" spc="14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42424"/>
                </a:solidFill>
                <a:latin typeface="Arial"/>
                <a:cs typeface="Arial"/>
              </a:rPr>
              <a:t>indicate</a:t>
            </a:r>
            <a:r>
              <a:rPr sz="2400" spc="26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42424"/>
                </a:solidFill>
                <a:latin typeface="Arial"/>
                <a:cs typeface="Arial"/>
              </a:rPr>
              <a:t>the</a:t>
            </a:r>
            <a:r>
              <a:rPr sz="2400" spc="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42424"/>
                </a:solidFill>
                <a:latin typeface="Arial"/>
                <a:cs typeface="Arial"/>
              </a:rPr>
              <a:t>presence</a:t>
            </a:r>
            <a:r>
              <a:rPr sz="2400" spc="21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2400" spc="-31" dirty="0">
                <a:solidFill>
                  <a:srgbClr val="242424"/>
                </a:solidFill>
                <a:latin typeface="Arial"/>
                <a:cs typeface="Arial"/>
              </a:rPr>
              <a:t>or</a:t>
            </a:r>
            <a:endParaRPr lang="en-GB" sz="2400" spc="-31" dirty="0">
              <a:solidFill>
                <a:srgbClr val="242424"/>
              </a:solidFill>
              <a:latin typeface="Arial"/>
              <a:cs typeface="Arial"/>
            </a:endParaRPr>
          </a:p>
          <a:p>
            <a:pPr marL="23931">
              <a:spcBef>
                <a:spcPts val="484"/>
              </a:spcBef>
            </a:pPr>
            <a:r>
              <a:rPr lang="en-GB" sz="2400" baseline="2136" dirty="0">
                <a:solidFill>
                  <a:srgbClr val="242424"/>
                </a:solidFill>
                <a:latin typeface="Arial"/>
                <a:cs typeface="Arial"/>
              </a:rPr>
              <a:t>progression</a:t>
            </a:r>
            <a:r>
              <a:rPr lang="en-GB" sz="2400" spc="396" baseline="2136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en-GB" sz="2400" baseline="2136" dirty="0">
                <a:solidFill>
                  <a:srgbClr val="242424"/>
                </a:solidFill>
                <a:latin typeface="Arial"/>
                <a:cs typeface="Arial"/>
              </a:rPr>
              <a:t>of diseases</a:t>
            </a:r>
            <a:r>
              <a:rPr lang="en-GB" sz="2400" spc="235" baseline="2136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en-GB" sz="2400" baseline="2136" dirty="0">
                <a:solidFill>
                  <a:srgbClr val="242424"/>
                </a:solidFill>
                <a:latin typeface="Arial"/>
                <a:cs typeface="Arial"/>
              </a:rPr>
              <a:t>such</a:t>
            </a:r>
            <a:r>
              <a:rPr lang="en-GB" sz="2400" spc="207" baseline="2136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en-GB" sz="2400" baseline="2136" dirty="0">
                <a:solidFill>
                  <a:srgbClr val="242424"/>
                </a:solidFill>
                <a:latin typeface="Arial"/>
                <a:cs typeface="Arial"/>
              </a:rPr>
              <a:t>as</a:t>
            </a:r>
            <a:r>
              <a:rPr lang="en-GB" sz="2400" spc="319" baseline="2136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en-GB" sz="2400" baseline="2136" dirty="0">
                <a:solidFill>
                  <a:srgbClr val="242424"/>
                </a:solidFill>
                <a:latin typeface="Arial"/>
                <a:cs typeface="Arial"/>
              </a:rPr>
              <a:t>cancer.</a:t>
            </a:r>
            <a:r>
              <a:rPr lang="en-GB" sz="2400" spc="291" baseline="2136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lang="en-GB" sz="2400" spc="-19" baseline="2136" dirty="0">
                <a:solidFill>
                  <a:srgbClr val="242424"/>
                </a:solidFill>
                <a:latin typeface="Arial"/>
                <a:cs typeface="Arial"/>
              </a:rPr>
              <a:t>E.g</a:t>
            </a:r>
            <a:r>
              <a:rPr lang="en-GB" sz="2400" spc="-19" baseline="2136" dirty="0">
                <a:solidFill>
                  <a:srgbClr val="5E5E5E"/>
                </a:solidFill>
                <a:latin typeface="Arial"/>
                <a:cs typeface="Arial"/>
              </a:rPr>
              <a:t>.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081B76EF-DCE4-B1DB-6AFF-A536CD4E48BF}"/>
              </a:ext>
            </a:extLst>
          </p:cNvPr>
          <p:cNvSpPr txBox="1"/>
          <p:nvPr/>
        </p:nvSpPr>
        <p:spPr>
          <a:xfrm>
            <a:off x="78872" y="2365655"/>
            <a:ext cx="5258500" cy="2985091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463456" marR="6381" indent="-448300">
              <a:lnSpc>
                <a:spcPct val="122300"/>
              </a:lnSpc>
              <a:spcBef>
                <a:spcPts val="119"/>
              </a:spcBef>
              <a:buFont typeface="Arial"/>
              <a:buChar char="•"/>
              <a:tabLst>
                <a:tab pos="463456" algn="l"/>
              </a:tabLst>
            </a:pPr>
            <a:r>
              <a:rPr b="1" spc="38" dirty="0">
                <a:solidFill>
                  <a:srgbClr val="010101"/>
                </a:solidFill>
                <a:latin typeface="Arial"/>
                <a:cs typeface="Arial"/>
              </a:rPr>
              <a:t>Objective</a:t>
            </a:r>
            <a:r>
              <a:rPr b="1" spc="38" dirty="0">
                <a:solidFill>
                  <a:srgbClr val="4D4D4D"/>
                </a:solidFill>
                <a:latin typeface="Arial"/>
                <a:cs typeface="Arial"/>
              </a:rPr>
              <a:t>:</a:t>
            </a:r>
            <a:r>
              <a:rPr b="1" spc="-27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pc="38" dirty="0">
                <a:solidFill>
                  <a:srgbClr val="131313"/>
                </a:solidFill>
                <a:latin typeface="Arial"/>
                <a:cs typeface="Arial"/>
              </a:rPr>
              <a:t>Identify</a:t>
            </a:r>
            <a:r>
              <a:rPr spc="-69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pc="38" dirty="0">
                <a:solidFill>
                  <a:srgbClr val="242424"/>
                </a:solidFill>
                <a:latin typeface="Arial"/>
                <a:cs typeface="Arial"/>
              </a:rPr>
              <a:t>proteins</a:t>
            </a:r>
            <a:r>
              <a:rPr spc="-4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pc="38" dirty="0">
                <a:solidFill>
                  <a:srgbClr val="242424"/>
                </a:solidFill>
                <a:latin typeface="Arial"/>
                <a:cs typeface="Arial"/>
              </a:rPr>
              <a:t>uniquely</a:t>
            </a:r>
            <a:r>
              <a:rPr spc="1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pc="38" dirty="0">
                <a:solidFill>
                  <a:srgbClr val="242424"/>
                </a:solidFill>
                <a:latin typeface="Arial"/>
                <a:cs typeface="Arial"/>
              </a:rPr>
              <a:t>expressed</a:t>
            </a:r>
            <a:r>
              <a:rPr spc="-6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srgbClr val="242424"/>
                </a:solidFill>
                <a:latin typeface="Arial"/>
                <a:cs typeface="Arial"/>
              </a:rPr>
              <a:t>in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cancer</a:t>
            </a:r>
            <a:r>
              <a:rPr spc="239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cells</a:t>
            </a:r>
            <a:r>
              <a:rPr spc="21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versus</a:t>
            </a:r>
            <a:r>
              <a:rPr spc="138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normal</a:t>
            </a:r>
            <a:r>
              <a:rPr spc="138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srgbClr val="242424"/>
                </a:solidFill>
                <a:latin typeface="Arial"/>
                <a:cs typeface="Arial"/>
              </a:rPr>
              <a:t>cells.</a:t>
            </a:r>
            <a:endParaRPr dirty="0">
              <a:latin typeface="Arial"/>
              <a:cs typeface="Arial"/>
            </a:endParaRPr>
          </a:p>
          <a:p>
            <a:pPr marL="466647" indent="-450693">
              <a:spcBef>
                <a:spcPts val="358"/>
              </a:spcBef>
              <a:buFont typeface="Arial"/>
              <a:buChar char="•"/>
              <a:tabLst>
                <a:tab pos="466647" algn="l"/>
              </a:tabLst>
            </a:pPr>
            <a:r>
              <a:rPr b="1" dirty="0">
                <a:solidFill>
                  <a:srgbClr val="010101"/>
                </a:solidFill>
                <a:latin typeface="Arial"/>
                <a:cs typeface="Arial"/>
              </a:rPr>
              <a:t>Process:</a:t>
            </a:r>
            <a:r>
              <a:rPr b="1" spc="251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Mass</a:t>
            </a:r>
            <a:r>
              <a:rPr spc="14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spectrometry</a:t>
            </a:r>
            <a:r>
              <a:rPr spc="37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and</a:t>
            </a:r>
            <a:r>
              <a:rPr spc="69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srgbClr val="242424"/>
                </a:solidFill>
                <a:latin typeface="Arial"/>
                <a:cs typeface="Arial"/>
              </a:rPr>
              <a:t>protein</a:t>
            </a:r>
            <a:endParaRPr dirty="0">
              <a:latin typeface="Arial"/>
              <a:cs typeface="Arial"/>
            </a:endParaRPr>
          </a:p>
          <a:p>
            <a:pPr marL="465052" marR="69398" indent="2393">
              <a:lnSpc>
                <a:spcPct val="118200"/>
              </a:lnSpc>
              <a:spcBef>
                <a:spcPts val="82"/>
              </a:spcBef>
            </a:pP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microarrays</a:t>
            </a:r>
            <a:r>
              <a:rPr spc="28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analyze</a:t>
            </a:r>
            <a:r>
              <a:rPr spc="232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protein</a:t>
            </a:r>
            <a:r>
              <a:rPr spc="201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expression</a:t>
            </a:r>
            <a:r>
              <a:rPr spc="176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1313"/>
                </a:solidFill>
                <a:latin typeface="Arial"/>
                <a:cs typeface="Arial"/>
              </a:rPr>
              <a:t>in</a:t>
            </a:r>
            <a:r>
              <a:rPr spc="119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srgbClr val="242424"/>
                </a:solidFill>
                <a:latin typeface="Arial"/>
                <a:cs typeface="Arial"/>
              </a:rPr>
              <a:t>patient samples.</a:t>
            </a:r>
            <a:endParaRPr dirty="0">
              <a:latin typeface="Arial"/>
              <a:cs typeface="Arial"/>
            </a:endParaRPr>
          </a:p>
          <a:p>
            <a:pPr marL="462658" marR="9572" indent="-447502">
              <a:lnSpc>
                <a:spcPct val="120300"/>
              </a:lnSpc>
              <a:spcBef>
                <a:spcPts val="38"/>
              </a:spcBef>
              <a:buFont typeface="Arial"/>
              <a:buChar char="•"/>
              <a:tabLst>
                <a:tab pos="465052" algn="l"/>
              </a:tabLst>
            </a:pPr>
            <a:r>
              <a:rPr b="1" dirty="0">
                <a:solidFill>
                  <a:srgbClr val="010101"/>
                </a:solidFill>
                <a:latin typeface="Arial"/>
                <a:cs typeface="Arial"/>
              </a:rPr>
              <a:t>Outcome:</a:t>
            </a:r>
            <a:r>
              <a:rPr b="1" spc="2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1313"/>
                </a:solidFill>
                <a:latin typeface="Arial"/>
                <a:cs typeface="Arial"/>
              </a:rPr>
              <a:t>Potential</a:t>
            </a:r>
            <a:r>
              <a:rPr spc="2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biomarkers</a:t>
            </a:r>
            <a:r>
              <a:rPr spc="2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like</a:t>
            </a:r>
            <a:r>
              <a:rPr spc="10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PSA</a:t>
            </a:r>
            <a:r>
              <a:rPr spc="9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pc="-31" dirty="0">
                <a:solidFill>
                  <a:srgbClr val="242424"/>
                </a:solidFill>
                <a:latin typeface="Arial"/>
                <a:cs typeface="Arial"/>
              </a:rPr>
              <a:t>for 	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prostate</a:t>
            </a:r>
            <a:r>
              <a:rPr spc="17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cancer</a:t>
            </a:r>
            <a:r>
              <a:rPr spc="38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pc="63" dirty="0">
                <a:solidFill>
                  <a:srgbClr val="242424"/>
                </a:solidFill>
                <a:latin typeface="Arial"/>
                <a:cs typeface="Arial"/>
              </a:rPr>
              <a:t>or</a:t>
            </a:r>
            <a:r>
              <a:rPr spc="5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1313"/>
                </a:solidFill>
                <a:latin typeface="Arial"/>
                <a:cs typeface="Arial"/>
              </a:rPr>
              <a:t>HER2</a:t>
            </a:r>
            <a:r>
              <a:rPr spc="163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131313"/>
                </a:solidFill>
                <a:latin typeface="Arial"/>
                <a:cs typeface="Arial"/>
              </a:rPr>
              <a:t>for</a:t>
            </a:r>
            <a:r>
              <a:rPr spc="113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breast</a:t>
            </a:r>
            <a:r>
              <a:rPr spc="1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cancer,</a:t>
            </a:r>
            <a:r>
              <a:rPr spc="10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srgbClr val="242424"/>
                </a:solidFill>
                <a:latin typeface="Arial"/>
                <a:cs typeface="Arial"/>
              </a:rPr>
              <a:t>which 	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guide</a:t>
            </a:r>
            <a:r>
              <a:rPr spc="151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early</a:t>
            </a:r>
            <a:r>
              <a:rPr spc="188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diagnosis</a:t>
            </a:r>
            <a:r>
              <a:rPr spc="24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and</a:t>
            </a:r>
            <a:r>
              <a:rPr spc="6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42424"/>
                </a:solidFill>
                <a:latin typeface="Arial"/>
                <a:cs typeface="Arial"/>
              </a:rPr>
              <a:t>personalized</a:t>
            </a:r>
            <a:r>
              <a:rPr spc="41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srgbClr val="131313"/>
                </a:solidFill>
                <a:latin typeface="Arial"/>
                <a:cs typeface="Arial"/>
              </a:rPr>
              <a:t>treatment.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3356A8B5-56AD-C79C-D438-1C821D1C7581}"/>
              </a:ext>
            </a:extLst>
          </p:cNvPr>
          <p:cNvSpPr txBox="1"/>
          <p:nvPr/>
        </p:nvSpPr>
        <p:spPr>
          <a:xfrm>
            <a:off x="0" y="5414707"/>
            <a:ext cx="5514565" cy="599438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15954" marR="6381" indent="2393">
              <a:lnSpc>
                <a:spcPct val="122300"/>
              </a:lnSpc>
              <a:spcBef>
                <a:spcPts val="119"/>
              </a:spcBef>
            </a:pPr>
            <a:r>
              <a:rPr sz="1633" b="1" dirty="0">
                <a:solidFill>
                  <a:srgbClr val="010101"/>
                </a:solidFill>
                <a:latin typeface="Arial"/>
                <a:cs typeface="Arial"/>
              </a:rPr>
              <a:t>Impact:</a:t>
            </a:r>
            <a:r>
              <a:rPr sz="1633" b="1" spc="182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633" dirty="0">
                <a:solidFill>
                  <a:srgbClr val="242424"/>
                </a:solidFill>
                <a:latin typeface="Arial"/>
                <a:cs typeface="Arial"/>
              </a:rPr>
              <a:t>Enables</a:t>
            </a:r>
            <a:r>
              <a:rPr sz="1633" spc="256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33" dirty="0">
                <a:solidFill>
                  <a:srgbClr val="242424"/>
                </a:solidFill>
                <a:latin typeface="Arial"/>
                <a:cs typeface="Arial"/>
              </a:rPr>
              <a:t>targeted</a:t>
            </a:r>
            <a:r>
              <a:rPr sz="1633" spc="195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33" dirty="0">
                <a:solidFill>
                  <a:srgbClr val="242424"/>
                </a:solidFill>
                <a:latin typeface="Arial"/>
                <a:cs typeface="Arial"/>
              </a:rPr>
              <a:t>therapies</a:t>
            </a:r>
            <a:r>
              <a:rPr sz="1633" spc="21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33" dirty="0">
                <a:solidFill>
                  <a:srgbClr val="242424"/>
                </a:solidFill>
                <a:latin typeface="Arial"/>
                <a:cs typeface="Arial"/>
              </a:rPr>
              <a:t>and</a:t>
            </a:r>
            <a:r>
              <a:rPr sz="1633" spc="214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33" dirty="0">
                <a:solidFill>
                  <a:srgbClr val="242424"/>
                </a:solidFill>
                <a:latin typeface="Arial"/>
                <a:cs typeface="Arial"/>
              </a:rPr>
              <a:t>improves</a:t>
            </a:r>
            <a:r>
              <a:rPr sz="1633" spc="163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33" spc="-13" dirty="0">
                <a:solidFill>
                  <a:srgbClr val="242424"/>
                </a:solidFill>
                <a:latin typeface="Arial"/>
                <a:cs typeface="Arial"/>
              </a:rPr>
              <a:t>patient </a:t>
            </a:r>
            <a:r>
              <a:rPr sz="1633" dirty="0">
                <a:solidFill>
                  <a:srgbClr val="242424"/>
                </a:solidFill>
                <a:latin typeface="Arial"/>
                <a:cs typeface="Arial"/>
              </a:rPr>
              <a:t>outcomes</a:t>
            </a:r>
            <a:r>
              <a:rPr sz="1633" spc="232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33" dirty="0">
                <a:solidFill>
                  <a:srgbClr val="131313"/>
                </a:solidFill>
                <a:latin typeface="Arial"/>
                <a:cs typeface="Arial"/>
              </a:rPr>
              <a:t>through</a:t>
            </a:r>
            <a:r>
              <a:rPr sz="1633" spc="24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1633" dirty="0">
                <a:solidFill>
                  <a:srgbClr val="242424"/>
                </a:solidFill>
                <a:latin typeface="Arial"/>
                <a:cs typeface="Arial"/>
              </a:rPr>
              <a:t>precision</a:t>
            </a:r>
            <a:r>
              <a:rPr sz="1633" spc="207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1633" spc="-13" dirty="0">
                <a:solidFill>
                  <a:srgbClr val="131313"/>
                </a:solidFill>
                <a:latin typeface="Arial"/>
                <a:cs typeface="Arial"/>
              </a:rPr>
              <a:t>medicine.</a:t>
            </a:r>
            <a:endParaRPr sz="1633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81D9F-BFFA-1C09-385E-AD6ECA76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89" y="2221312"/>
            <a:ext cx="5654530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36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6EA26-0082-7D6F-DCFA-FA7966DE4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9" descr="$PPTXTitle">
            <a:extLst>
              <a:ext uri="{FF2B5EF4-FFF2-40B4-BE49-F238E27FC236}">
                <a16:creationId xmlns:a16="http://schemas.microsoft.com/office/drawing/2014/main" id="{A1BDE787-FFC6-E3B4-514A-AF92C2C49682}"/>
              </a:ext>
            </a:extLst>
          </p:cNvPr>
          <p:cNvSpPr txBox="1">
            <a:spLocks/>
          </p:cNvSpPr>
          <p:nvPr/>
        </p:nvSpPr>
        <p:spPr>
          <a:xfrm>
            <a:off x="128588" y="121920"/>
            <a:ext cx="7399972" cy="706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Aft>
                <a:spcPts val="600"/>
              </a:spcAft>
            </a:pPr>
            <a:r>
              <a:rPr lang="en-US" sz="3600" b="1" spc="138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b="1" spc="-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en-US" sz="3600" b="1" spc="45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  <a:r>
              <a:rPr lang="en-US" sz="3600" b="1" spc="62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spc="-13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BE2EBA55-A9C6-253C-AA59-3EC7440D89A5}"/>
              </a:ext>
            </a:extLst>
          </p:cNvPr>
          <p:cNvSpPr txBox="1"/>
          <p:nvPr/>
        </p:nvSpPr>
        <p:spPr>
          <a:xfrm>
            <a:off x="128588" y="1082040"/>
            <a:ext cx="5054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6381">
              <a:lnSpc>
                <a:spcPct val="90000"/>
              </a:lnSpc>
              <a:spcBef>
                <a:spcPts val="1000"/>
              </a:spcBef>
            </a:pPr>
            <a:r>
              <a:rPr lang="en-US" sz="1600" b="1" kern="1200" spc="13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en-US" sz="1600" b="1" kern="1200" spc="4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spc="13" dirty="0"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en-US" sz="1600" b="1" kern="1200" spc="3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spc="13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sz="1600" b="1" kern="1200" spc="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spc="13" dirty="0">
                <a:latin typeface="Arial" panose="020B0604020202020204" pitchFamily="34" charset="0"/>
                <a:cs typeface="Arial" panose="020B0604020202020204" pitchFamily="34" charset="0"/>
              </a:rPr>
              <a:t>Preparation:</a:t>
            </a:r>
            <a:r>
              <a:rPr lang="en-US" sz="1600" b="1" kern="1200" spc="-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13" dirty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en-US" sz="1600" kern="1200" spc="1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13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kern="1200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13" dirty="0">
                <a:latin typeface="Arial" panose="020B0604020202020204" pitchFamily="34" charset="0"/>
                <a:cs typeface="Arial" panose="020B0604020202020204" pitchFamily="34" charset="0"/>
              </a:rPr>
              <a:t>purify</a:t>
            </a:r>
            <a:r>
              <a:rPr lang="en-US" sz="1600" kern="12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proteins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1600" kern="1200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lang="en-US" sz="1600" kern="1200" spc="2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samples.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en-US" sz="1600" b="1" kern="1200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r>
              <a:rPr lang="en-US" sz="1600" b="1" kern="1200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Peptide</a:t>
            </a:r>
            <a:r>
              <a:rPr lang="en-US" sz="1600" b="1" kern="1200" spc="1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Separation: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2D-PAGE:</a:t>
            </a:r>
            <a:r>
              <a:rPr lang="en-US" sz="1600" b="1" kern="12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Resolves</a:t>
            </a:r>
            <a:r>
              <a:rPr lang="en-US" sz="1600" kern="1200"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lang="en-US" sz="1600" kern="1200"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sz="1600" kern="1200"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isoelectric</a:t>
            </a:r>
            <a:r>
              <a:rPr lang="en-US" sz="1600" kern="1200" spc="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n-US" sz="1600" kern="1200"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3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lang="en-US" sz="1600" kern="1200" spc="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weight.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81">
              <a:lnSpc>
                <a:spcPct val="90000"/>
              </a:lnSpc>
              <a:spcBef>
                <a:spcPts val="1000"/>
              </a:spcBef>
            </a:pPr>
            <a:r>
              <a:rPr lang="en-US" sz="1600" b="1" kern="1200" spc="13" dirty="0">
                <a:latin typeface="Arial" panose="020B0604020202020204" pitchFamily="34" charset="0"/>
                <a:cs typeface="Arial" panose="020B0604020202020204" pitchFamily="34" charset="0"/>
              </a:rPr>
              <a:t>HPLC:</a:t>
            </a:r>
            <a:r>
              <a:rPr lang="en-US" sz="1600" b="1" kern="1200" spc="1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13" dirty="0">
                <a:latin typeface="Arial" panose="020B0604020202020204" pitchFamily="34" charset="0"/>
                <a:cs typeface="Arial" panose="020B0604020202020204" pitchFamily="34" charset="0"/>
              </a:rPr>
              <a:t>Separates</a:t>
            </a:r>
            <a:r>
              <a:rPr lang="en-US" sz="1600" kern="1200"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13" dirty="0">
                <a:latin typeface="Arial" panose="020B0604020202020204" pitchFamily="34" charset="0"/>
                <a:cs typeface="Arial" panose="020B0604020202020204" pitchFamily="34" charset="0"/>
              </a:rPr>
              <a:t>proteins/peptides</a:t>
            </a:r>
            <a:r>
              <a:rPr lang="en-US" sz="1600" kern="1200" spc="-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13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n-US" sz="1600" kern="1200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63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1600" kern="1200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their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chemical</a:t>
            </a:r>
            <a:r>
              <a:rPr lang="en-US" sz="1600" kern="1200"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properties.</a:t>
            </a:r>
          </a:p>
          <a:p>
            <a:pPr marR="6381">
              <a:lnSpc>
                <a:spcPct val="90000"/>
              </a:lnSpc>
              <a:spcBef>
                <a:spcPts val="1000"/>
              </a:spcBef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en-US" sz="1600" b="1" kern="1200" spc="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spc="63" dirty="0">
                <a:latin typeface="Arial" panose="020B0604020202020204" pitchFamily="34" charset="0"/>
                <a:cs typeface="Arial" panose="020B0604020202020204" pitchFamily="34" charset="0"/>
              </a:rPr>
              <a:t>3:</a:t>
            </a:r>
            <a:r>
              <a:rPr lang="en-US" sz="1600" b="1" kern="1200" spc="-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sz="1600" b="1" kern="1200" spc="14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Spectrometry</a:t>
            </a:r>
            <a:r>
              <a:rPr lang="en-US" sz="1600" b="1" kern="1200" spc="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spc="-25" dirty="0">
                <a:latin typeface="Arial" panose="020B0604020202020204" pitchFamily="34" charset="0"/>
                <a:cs typeface="Arial" panose="020B0604020202020204" pitchFamily="34" charset="0"/>
              </a:rPr>
              <a:t>(MS):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81">
              <a:lnSpc>
                <a:spcPct val="90000"/>
              </a:lnSpc>
              <a:spcBef>
                <a:spcPts val="1000"/>
              </a:spcBef>
              <a:buClr>
                <a:srgbClr val="646464"/>
              </a:buClr>
              <a:tabLst>
                <a:tab pos="454682" algn="l"/>
              </a:tabLst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Process:</a:t>
            </a:r>
            <a:r>
              <a:rPr lang="en-US" sz="1600" b="1" kern="1200" spc="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Ionizes</a:t>
            </a:r>
            <a:r>
              <a:rPr lang="en-US" sz="1600" kern="1200"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proteins,</a:t>
            </a:r>
            <a:r>
              <a:rPr lang="en-US" sz="1600" kern="1200"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detects</a:t>
            </a:r>
            <a:r>
              <a:rPr lang="en-US" sz="1600" kern="1200" spc="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mass-to-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charge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ratios,</a:t>
            </a:r>
            <a:r>
              <a:rPr lang="en-US" sz="1600" kern="1200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kern="1200"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analyzes</a:t>
            </a:r>
            <a:r>
              <a:rPr lang="en-US" sz="1600" kern="1200"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725097">
              <a:lnSpc>
                <a:spcPct val="90000"/>
              </a:lnSpc>
              <a:spcBef>
                <a:spcPts val="1000"/>
              </a:spcBef>
              <a:buClr>
                <a:srgbClr val="646464"/>
              </a:buClr>
              <a:tabLst>
                <a:tab pos="449895" algn="l"/>
              </a:tabLst>
            </a:pPr>
            <a:r>
              <a:rPr lang="en-US" sz="1600" b="1" kern="1200" spc="13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  <a:r>
              <a:rPr lang="en-US" sz="1600" b="1" kern="1200" spc="1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13" dirty="0"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en-US" sz="1600" kern="1200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13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US" sz="1600" kern="1200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13" dirty="0"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  <a:r>
              <a:rPr lang="en-US" sz="1600" kern="12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3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quantification.</a:t>
            </a:r>
          </a:p>
          <a:p>
            <a:pPr marR="725097">
              <a:lnSpc>
                <a:spcPct val="90000"/>
              </a:lnSpc>
              <a:spcBef>
                <a:spcPts val="1000"/>
              </a:spcBef>
              <a:buClr>
                <a:srgbClr val="646464"/>
              </a:buClr>
              <a:tabLst>
                <a:tab pos="449895" algn="l"/>
              </a:tabLst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en-US" sz="1600" b="1" kern="1200"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4:</a:t>
            </a:r>
            <a:r>
              <a:rPr lang="en-US" sz="1600" b="1" kern="1200"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n-US" sz="1600" b="1" kern="1200" spc="-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Analysis: Utilizes</a:t>
            </a:r>
            <a:r>
              <a:rPr lang="en-US" sz="1600" b="1" kern="12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computational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en-US" sz="1600" kern="1200" spc="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1600" kern="1200" spc="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US" sz="1600" kern="1200"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US" sz="1600" kern="1200"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1600" kern="1200" spc="1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kern="1200" spc="-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63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n-US" sz="1600" kern="12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pathways,</a:t>
            </a:r>
            <a:r>
              <a:rPr lang="en-US" sz="1600" kern="1200"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enabling </a:t>
            </a:r>
            <a:r>
              <a:rPr lang="en-US" sz="1600" kern="1200"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n-US" sz="1600" kern="1200" spc="1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200" spc="-13" dirty="0">
                <a:latin typeface="Arial" panose="020B0604020202020204" pitchFamily="34" charset="0"/>
                <a:cs typeface="Arial" panose="020B0604020202020204" pitchFamily="34" charset="0"/>
              </a:rPr>
              <a:t>insights.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725097">
              <a:lnSpc>
                <a:spcPct val="90000"/>
              </a:lnSpc>
              <a:spcBef>
                <a:spcPts val="1000"/>
              </a:spcBef>
              <a:buClr>
                <a:srgbClr val="646464"/>
              </a:buClr>
              <a:tabLst>
                <a:tab pos="449895" algn="l"/>
              </a:tabLst>
            </a:pP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81">
              <a:lnSpc>
                <a:spcPct val="90000"/>
              </a:lnSpc>
              <a:spcBef>
                <a:spcPts val="1000"/>
              </a:spcBef>
            </a:pP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95D9F1-BE17-708A-32EB-C3366ACA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83" y="1082040"/>
            <a:ext cx="5967471" cy="5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 descr="$PPTXTitle">
            <a:extLst>
              <a:ext uri="{FF2B5EF4-FFF2-40B4-BE49-F238E27FC236}">
                <a16:creationId xmlns:a16="http://schemas.microsoft.com/office/drawing/2014/main" id="{1A3F738E-A593-F9A0-53DE-D8C56CA49B79}"/>
              </a:ext>
            </a:extLst>
          </p:cNvPr>
          <p:cNvSpPr txBox="1">
            <a:spLocks/>
          </p:cNvSpPr>
          <p:nvPr/>
        </p:nvSpPr>
        <p:spPr>
          <a:xfrm>
            <a:off x="192566" y="163598"/>
            <a:ext cx="11495789" cy="573330"/>
          </a:xfrm>
          <a:prstGeom prst="rect">
            <a:avLst/>
          </a:prstGeom>
        </p:spPr>
        <p:txBody>
          <a:bodyPr vert="horz" wrap="square" lIns="0" tIns="1914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72">
              <a:spcBef>
                <a:spcPts val="151"/>
              </a:spcBef>
            </a:pPr>
            <a:r>
              <a:rPr lang="en-GB" sz="4000" b="1" spc="75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GB" sz="4000" b="1" spc="28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en-GB" sz="4000" b="1" spc="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n-GB" sz="4000" b="1" spc="6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spc="-13" dirty="0">
                <a:latin typeface="Arial" panose="020B0604020202020204" pitchFamily="34" charset="0"/>
                <a:cs typeface="Arial" panose="020B0604020202020204" pitchFamily="34" charset="0"/>
              </a:rPr>
              <a:t>Proteomics?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46E6C52-B345-87EA-56B3-83D5E85C09ED}"/>
              </a:ext>
            </a:extLst>
          </p:cNvPr>
          <p:cNvSpPr txBox="1"/>
          <p:nvPr/>
        </p:nvSpPr>
        <p:spPr>
          <a:xfrm>
            <a:off x="192566" y="1061093"/>
            <a:ext cx="11572568" cy="3980107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255260" marR="435537" indent="-3191">
              <a:lnSpc>
                <a:spcPct val="118800"/>
              </a:lnSpc>
              <a:spcBef>
                <a:spcPts val="119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spc="2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  <a:r>
              <a:rPr spc="30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bridges</a:t>
            </a:r>
            <a:r>
              <a:rPr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spc="9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spc="2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roles,</a:t>
            </a:r>
            <a:r>
              <a:rPr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enabling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deeper</a:t>
            </a:r>
            <a:r>
              <a:rPr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spc="1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into health</a:t>
            </a:r>
            <a:r>
              <a:rPr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disease.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2184" indent="-480208">
              <a:spcBef>
                <a:spcPts val="2148"/>
              </a:spcBef>
              <a:buFont typeface="Arial"/>
              <a:buChar char="•"/>
              <a:tabLst>
                <a:tab pos="902184" algn="l"/>
              </a:tabLst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b="1" spc="2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b="1"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b="1" spc="14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pc="1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interact</a:t>
            </a:r>
            <a:r>
              <a:rPr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carry</a:t>
            </a:r>
            <a:r>
              <a:rPr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roles.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2184" indent="-480208">
              <a:spcBef>
                <a:spcPts val="1350"/>
              </a:spcBef>
              <a:buFont typeface="Arial"/>
              <a:buChar char="•"/>
              <a:tabLst>
                <a:tab pos="902184" algn="l"/>
              </a:tabLst>
            </a:pP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b="1"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Mechanisms:</a:t>
            </a:r>
            <a:r>
              <a:rPr b="1" spc="-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spc="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spc="1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disruptions</a:t>
            </a:r>
            <a:r>
              <a:rPr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diseases</a:t>
            </a:r>
            <a:r>
              <a:rPr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-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Alzheimer's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2184" indent="-480208">
              <a:spcBef>
                <a:spcPts val="1344"/>
              </a:spcBef>
              <a:buFont typeface="Arial"/>
              <a:buChar char="•"/>
              <a:tabLst>
                <a:tab pos="902184" algn="l"/>
              </a:tabLst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b="1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Development:</a:t>
            </a:r>
            <a:r>
              <a:rPr b="1"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validate</a:t>
            </a:r>
            <a:r>
              <a:rPr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therapeutic</a:t>
            </a:r>
            <a:r>
              <a:rPr spc="3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r>
              <a:rPr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 pathways.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363" indent="-487387">
              <a:spcBef>
                <a:spcPts val="1426"/>
              </a:spcBef>
              <a:buFont typeface="Arial"/>
              <a:buChar char="•"/>
              <a:tabLst>
                <a:tab pos="909363" algn="l"/>
              </a:tabLst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b="1" spc="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Pathways:</a:t>
            </a:r>
            <a:r>
              <a:rPr b="1"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Explore</a:t>
            </a:r>
            <a:r>
              <a:rPr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spc="9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transduction</a:t>
            </a:r>
            <a:r>
              <a:rPr spc="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metabolic</a:t>
            </a:r>
            <a:r>
              <a:rPr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living</a:t>
            </a:r>
            <a:r>
              <a:rPr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organisms.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2184" marR="474624" indent="-481005">
              <a:lnSpc>
                <a:spcPct val="118800"/>
              </a:lnSpc>
              <a:spcBef>
                <a:spcPts val="879"/>
              </a:spcBef>
              <a:buFont typeface="Arial"/>
              <a:buChar char="•"/>
              <a:tabLst>
                <a:tab pos="906970" algn="l"/>
              </a:tabLst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b="1"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Medicine:</a:t>
            </a:r>
            <a:r>
              <a:rPr b="1"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Correlate</a:t>
            </a:r>
            <a:r>
              <a:rPr spc="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spc="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tailored 	therapies.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0589" marR="6381" indent="-479410">
              <a:lnSpc>
                <a:spcPct val="115599"/>
              </a:lnSpc>
              <a:spcBef>
                <a:spcPts val="82"/>
              </a:spcBef>
              <a:buChar char="•"/>
              <a:tabLst>
                <a:tab pos="900589" algn="l"/>
                <a:tab pos="902184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b="1"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b="1"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Interactions:</a:t>
            </a:r>
            <a:r>
              <a:rPr b="1" spc="-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real-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spc="9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pc="1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environmental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38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spc="2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stimuli.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63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967C4-63D0-DE23-C2DB-B3B2213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A13460-F77D-A71F-1D28-17284DB1E0A3}"/>
              </a:ext>
            </a:extLst>
          </p:cNvPr>
          <p:cNvSpPr txBox="1"/>
          <p:nvPr/>
        </p:nvSpPr>
        <p:spPr>
          <a:xfrm>
            <a:off x="176981" y="78658"/>
            <a:ext cx="593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Outline Day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99F8-C9B8-2888-A910-9BB25328D404}"/>
              </a:ext>
            </a:extLst>
          </p:cNvPr>
          <p:cNvSpPr txBox="1"/>
          <p:nvPr/>
        </p:nvSpPr>
        <p:spPr>
          <a:xfrm>
            <a:off x="334297" y="1095216"/>
            <a:ext cx="118577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Morning (9-12 pm):</a:t>
            </a:r>
          </a:p>
          <a:p>
            <a:pPr lvl="1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Proteomics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Protein Interaction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Structural Proteomics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Practical Session:</a:t>
            </a:r>
          </a:p>
          <a:p>
            <a:pPr lvl="1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Basic Proteomics Exercises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Afternoon (2-5 pm):</a:t>
            </a:r>
          </a:p>
          <a:p>
            <a:pPr lvl="1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Structural Bioinformatics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Practical Session:</a:t>
            </a:r>
          </a:p>
        </p:txBody>
      </p:sp>
    </p:spTree>
    <p:extLst>
      <p:ext uri="{BB962C8B-B14F-4D97-AF65-F5344CB8AC3E}">
        <p14:creationId xmlns:p14="http://schemas.microsoft.com/office/powerpoint/2010/main" val="377582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85772-021A-A870-647E-9AC43B3B2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 descr="$PPTXTitle">
            <a:extLst>
              <a:ext uri="{FF2B5EF4-FFF2-40B4-BE49-F238E27FC236}">
                <a16:creationId xmlns:a16="http://schemas.microsoft.com/office/drawing/2014/main" id="{F6B7778D-52FF-3A7D-6D93-1DF551CF89E6}"/>
              </a:ext>
            </a:extLst>
          </p:cNvPr>
          <p:cNvSpPr txBox="1">
            <a:spLocks/>
          </p:cNvSpPr>
          <p:nvPr/>
        </p:nvSpPr>
        <p:spPr>
          <a:xfrm>
            <a:off x="192566" y="163598"/>
            <a:ext cx="11495789" cy="573330"/>
          </a:xfrm>
          <a:prstGeom prst="rect">
            <a:avLst/>
          </a:prstGeom>
        </p:spPr>
        <p:txBody>
          <a:bodyPr vert="horz" wrap="square" lIns="0" tIns="1914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72">
              <a:spcBef>
                <a:spcPts val="151"/>
              </a:spcBef>
            </a:pPr>
            <a:r>
              <a:rPr lang="en-GB" sz="4000" b="1" spc="75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GB" sz="4000" b="1" spc="28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en-GB" sz="4000" b="1" spc="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n-GB" sz="4000" b="1" spc="6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spc="-13" dirty="0">
                <a:latin typeface="Arial" panose="020B0604020202020204" pitchFamily="34" charset="0"/>
                <a:cs typeface="Arial" panose="020B0604020202020204" pitchFamily="34" charset="0"/>
              </a:rPr>
              <a:t>Proteomics?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2A73C367-A539-93E1-53A2-81230A4DAC13}"/>
              </a:ext>
            </a:extLst>
          </p:cNvPr>
          <p:cNvSpPr txBox="1"/>
          <p:nvPr/>
        </p:nvSpPr>
        <p:spPr>
          <a:xfrm>
            <a:off x="192566" y="1061093"/>
            <a:ext cx="11572568" cy="3980107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255260" marR="435537" indent="-3191">
              <a:lnSpc>
                <a:spcPct val="118800"/>
              </a:lnSpc>
              <a:spcBef>
                <a:spcPts val="119"/>
              </a:spcBef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spc="2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  <a:r>
              <a:rPr spc="30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bridges</a:t>
            </a:r>
            <a:r>
              <a:rPr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spc="9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spc="2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roles,</a:t>
            </a:r>
            <a:r>
              <a:rPr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enabling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deeper</a:t>
            </a:r>
            <a:r>
              <a:rPr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spc="1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into health</a:t>
            </a:r>
            <a:r>
              <a:rPr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disease.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2184" indent="-480208">
              <a:spcBef>
                <a:spcPts val="2148"/>
              </a:spcBef>
              <a:buFont typeface="Arial"/>
              <a:buChar char="•"/>
              <a:tabLst>
                <a:tab pos="902184" algn="l"/>
              </a:tabLst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b="1" spc="2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b="1"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b="1" spc="14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pc="1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interact</a:t>
            </a:r>
            <a:r>
              <a:rPr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carry</a:t>
            </a:r>
            <a:r>
              <a:rPr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roles.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2184" indent="-480208">
              <a:spcBef>
                <a:spcPts val="1350"/>
              </a:spcBef>
              <a:buFont typeface="Arial"/>
              <a:buChar char="•"/>
              <a:tabLst>
                <a:tab pos="902184" algn="l"/>
              </a:tabLst>
            </a:pP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b="1"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Mechanisms:</a:t>
            </a:r>
            <a:r>
              <a:rPr b="1" spc="-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spc="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spc="1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disruptions</a:t>
            </a:r>
            <a:r>
              <a:rPr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diseases</a:t>
            </a:r>
            <a:r>
              <a:rPr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-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Alzheimer's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2184" indent="-480208">
              <a:spcBef>
                <a:spcPts val="1344"/>
              </a:spcBef>
              <a:buFont typeface="Arial"/>
              <a:buChar char="•"/>
              <a:tabLst>
                <a:tab pos="902184" algn="l"/>
              </a:tabLst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b="1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Development:</a:t>
            </a:r>
            <a:r>
              <a:rPr b="1"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validate</a:t>
            </a:r>
            <a:r>
              <a:rPr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therapeutic</a:t>
            </a:r>
            <a:r>
              <a:rPr spc="3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r>
              <a:rPr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 pathways.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363" indent="-487387">
              <a:spcBef>
                <a:spcPts val="1426"/>
              </a:spcBef>
              <a:buFont typeface="Arial"/>
              <a:buChar char="•"/>
              <a:tabLst>
                <a:tab pos="909363" algn="l"/>
              </a:tabLst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b="1" spc="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Pathways:</a:t>
            </a:r>
            <a:r>
              <a:rPr b="1"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Explore</a:t>
            </a:r>
            <a:r>
              <a:rPr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spc="9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transduction</a:t>
            </a:r>
            <a:r>
              <a:rPr spc="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metabolic</a:t>
            </a:r>
            <a:r>
              <a:rPr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living</a:t>
            </a:r>
            <a:r>
              <a:rPr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organisms.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2184" marR="474624" indent="-481005">
              <a:lnSpc>
                <a:spcPct val="118800"/>
              </a:lnSpc>
              <a:spcBef>
                <a:spcPts val="879"/>
              </a:spcBef>
              <a:buFont typeface="Arial"/>
              <a:buChar char="•"/>
              <a:tabLst>
                <a:tab pos="906970" algn="l"/>
              </a:tabLst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b="1"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Medicine:</a:t>
            </a:r>
            <a:r>
              <a:rPr b="1"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Correlate</a:t>
            </a:r>
            <a:r>
              <a:rPr spc="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spc="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tailored 	therapies.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0589" marR="6381" indent="-479410">
              <a:lnSpc>
                <a:spcPct val="115599"/>
              </a:lnSpc>
              <a:spcBef>
                <a:spcPts val="82"/>
              </a:spcBef>
              <a:buChar char="•"/>
              <a:tabLst>
                <a:tab pos="900589" algn="l"/>
                <a:tab pos="902184" algn="l"/>
              </a:tabLst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b="1"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b="1"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3" dirty="0">
                <a:latin typeface="Arial" panose="020B0604020202020204" pitchFamily="34" charset="0"/>
                <a:cs typeface="Arial" panose="020B0604020202020204" pitchFamily="34" charset="0"/>
              </a:rPr>
              <a:t>Interactions:</a:t>
            </a:r>
            <a:r>
              <a:rPr b="1" spc="-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real-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spc="9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pc="1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" dirty="0">
                <a:latin typeface="Arial" panose="020B0604020202020204" pitchFamily="34" charset="0"/>
                <a:cs typeface="Arial" panose="020B0604020202020204" pitchFamily="34" charset="0"/>
              </a:rPr>
              <a:t>environmental</a:t>
            </a:r>
            <a:r>
              <a:rPr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38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spc="2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3" dirty="0">
                <a:latin typeface="Arial" panose="020B0604020202020204" pitchFamily="34" charset="0"/>
                <a:cs typeface="Arial" panose="020B0604020202020204" pitchFamily="34" charset="0"/>
              </a:rPr>
              <a:t>stimuli.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03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 descr="$PPTXTitle">
            <a:extLst>
              <a:ext uri="{FF2B5EF4-FFF2-40B4-BE49-F238E27FC236}">
                <a16:creationId xmlns:a16="http://schemas.microsoft.com/office/drawing/2014/main" id="{5AC70EAC-FC8C-D2B7-D613-A01591B8C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323" y="167409"/>
            <a:ext cx="10923638" cy="1222947"/>
          </a:xfrm>
          <a:prstGeom prst="rect">
            <a:avLst/>
          </a:prstGeom>
        </p:spPr>
        <p:txBody>
          <a:bodyPr vert="horz" wrap="square" lIns="0" tIns="9573" rIns="0" bIns="0" rtlCol="0">
            <a:spAutoFit/>
          </a:bodyPr>
          <a:lstStyle/>
          <a:p>
            <a:pPr marL="7977" marR="6381" indent="7179">
              <a:lnSpc>
                <a:spcPts val="4799"/>
              </a:lnSpc>
              <a:spcBef>
                <a:spcPts val="75"/>
              </a:spcBef>
            </a:pP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sz="3600" b="1" spc="59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  <a:r>
              <a:rPr sz="3600" b="1" spc="6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sz="3600" b="1" spc="4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82" dirty="0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sz="3600" b="1"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-13" dirty="0">
                <a:latin typeface="Arial" panose="020B0604020202020204" pitchFamily="34" charset="0"/>
                <a:cs typeface="Arial" panose="020B0604020202020204" pitchFamily="34" charset="0"/>
              </a:rPr>
              <a:t>Target Identification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D7EB767-BC72-A9FB-9338-911F0981779F}"/>
              </a:ext>
            </a:extLst>
          </p:cNvPr>
          <p:cNvSpPr txBox="1"/>
          <p:nvPr/>
        </p:nvSpPr>
        <p:spPr>
          <a:xfrm>
            <a:off x="68824" y="1450350"/>
            <a:ext cx="11828206" cy="4442009"/>
          </a:xfrm>
          <a:prstGeom prst="rect">
            <a:avLst/>
          </a:prstGeom>
        </p:spPr>
        <p:txBody>
          <a:bodyPr vert="horz" wrap="square" lIns="0" tIns="17550" rIns="0" bIns="0" rtlCol="0">
            <a:spAutoFit/>
          </a:bodyPr>
          <a:lstStyle/>
          <a:p>
            <a:pPr marL="903779" indent="-470635">
              <a:spcBef>
                <a:spcPts val="138"/>
              </a:spcBef>
              <a:buFont typeface="Wingdings" panose="05000000000000000000" pitchFamily="2" charset="2"/>
              <a:buChar char="§"/>
              <a:tabLst>
                <a:tab pos="903779" algn="l"/>
              </a:tabLst>
            </a:pPr>
            <a:r>
              <a:rPr sz="2000" b="1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sz="2000" b="1" spc="151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44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spc="-19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sz="2000" spc="25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000" spc="126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sz="2000" spc="-25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2000" spc="5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9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2000" spc="19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</a:t>
            </a:r>
            <a:r>
              <a:rPr sz="2000" spc="188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sz="2000" spc="-25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sz="2000" spc="4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medicines.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1878"/>
              </a:spcBef>
              <a:buClr>
                <a:srgbClr val="070707"/>
              </a:buClr>
              <a:buFont typeface="Wingdings" panose="05000000000000000000" pitchFamily="2" charset="2"/>
              <a:buChar char="§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3779" indent="-470635">
              <a:buFont typeface="Wingdings" panose="05000000000000000000" pitchFamily="2" charset="2"/>
              <a:buChar char="§"/>
              <a:tabLst>
                <a:tab pos="903779" algn="l"/>
              </a:tabLst>
            </a:pPr>
            <a:r>
              <a:rPr sz="2000" b="1" spc="69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sz="2000" b="1" spc="88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000" b="1" spc="75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3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works: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57883" lvl="1" indent="-471433">
              <a:spcBef>
                <a:spcPts val="389"/>
              </a:spcBef>
              <a:buClr>
                <a:srgbClr val="595959"/>
              </a:buClr>
              <a:buSzPct val="83870"/>
              <a:buFont typeface="Wingdings" panose="05000000000000000000" pitchFamily="2" charset="2"/>
              <a:buChar char="§"/>
              <a:tabLst>
                <a:tab pos="1557883" algn="l"/>
              </a:tabLst>
            </a:pP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Scientists</a:t>
            </a:r>
            <a:r>
              <a:rPr sz="2000" spc="14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sz="2000" spc="5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sz="2000" spc="38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000" spc="11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</a:t>
            </a:r>
            <a:r>
              <a:rPr sz="2000" spc="157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000" spc="4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000" spc="5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sz="2000" spc="75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000" spc="19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spc="19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sz="2000" spc="157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(e.g.Yeast-two-</a:t>
            </a:r>
            <a:r>
              <a:rPr sz="2000" spc="-13" dirty="0">
                <a:solidFill>
                  <a:srgbClr val="2A2A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hybrid).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53097" lvl="1" indent="-466647">
              <a:spcBef>
                <a:spcPts val="459"/>
              </a:spcBef>
              <a:buClr>
                <a:srgbClr val="595959"/>
              </a:buClr>
              <a:buSzPct val="83870"/>
              <a:buFont typeface="Wingdings" panose="05000000000000000000" pitchFamily="2" charset="2"/>
              <a:buChar char="§"/>
              <a:tabLst>
                <a:tab pos="1553097" algn="l"/>
              </a:tabLst>
            </a:pP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sz="2000" spc="31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sz="2000" spc="157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sz="2000" spc="14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000" spc="6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involved</a:t>
            </a:r>
            <a:r>
              <a:rPr sz="2000" spc="126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000" spc="44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53097" lvl="1" indent="-466647">
              <a:spcBef>
                <a:spcPts val="383"/>
              </a:spcBef>
              <a:buClr>
                <a:srgbClr val="595959"/>
              </a:buClr>
              <a:buSzPct val="83870"/>
              <a:buFont typeface="Wingdings" panose="05000000000000000000" pitchFamily="2" charset="2"/>
              <a:buChar char="§"/>
              <a:tabLst>
                <a:tab pos="1553097" algn="l"/>
              </a:tabLst>
            </a:pP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sz="2000" spc="5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000" spc="88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sz="2000" spc="5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</a:t>
            </a:r>
            <a:r>
              <a:rPr sz="2000" spc="1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spc="-19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sz="2000" spc="19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sz="2000" spc="69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sz="2000" spc="88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2000" spc="5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2000" spc="75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affected</a:t>
            </a:r>
            <a:r>
              <a:rPr sz="2000" spc="38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sz="2000" spc="4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1878"/>
              </a:spcBef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3779" indent="-470635">
              <a:buFont typeface="Wingdings" panose="05000000000000000000" pitchFamily="2" charset="2"/>
              <a:buChar char="§"/>
              <a:tabLst>
                <a:tab pos="903779" algn="l"/>
              </a:tabLst>
            </a:pPr>
            <a:r>
              <a:rPr sz="2000" b="1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Real-life</a:t>
            </a:r>
            <a:r>
              <a:rPr sz="2000" b="1" spc="345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13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56287" lvl="1" indent="-469838">
              <a:spcBef>
                <a:spcPts val="389"/>
              </a:spcBef>
              <a:buClr>
                <a:srgbClr val="595959"/>
              </a:buClr>
              <a:buSzPct val="83870"/>
              <a:buFont typeface="Wingdings" panose="05000000000000000000" pitchFamily="2" charset="2"/>
              <a:buChar char="§"/>
              <a:tabLst>
                <a:tab pos="1556287" algn="l"/>
              </a:tabLst>
            </a:pP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000" spc="-5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cancer,</a:t>
            </a:r>
            <a:r>
              <a:rPr sz="2000" spc="1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researchers</a:t>
            </a:r>
            <a:r>
              <a:rPr sz="2000" spc="232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  <a:r>
              <a:rPr sz="2000" spc="6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-5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2000" spc="38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sz="2000" spc="-1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BCR-ABL</a:t>
            </a:r>
            <a:r>
              <a:rPr sz="2000" spc="38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causing</a:t>
            </a:r>
            <a:r>
              <a:rPr sz="2000" spc="107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3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leukemia.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59478" lvl="1" indent="-473028">
              <a:spcBef>
                <a:spcPts val="465"/>
              </a:spcBef>
              <a:buClr>
                <a:srgbClr val="595959"/>
              </a:buClr>
              <a:buSzPct val="83870"/>
              <a:buFont typeface="Wingdings" panose="05000000000000000000" pitchFamily="2" charset="2"/>
              <a:buChar char="§"/>
              <a:tabLst>
                <a:tab pos="1559478" algn="l"/>
              </a:tabLst>
            </a:pP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-25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drug,</a:t>
            </a:r>
            <a:r>
              <a:rPr sz="2000" spc="25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lmatinib</a:t>
            </a:r>
            <a:r>
              <a:rPr sz="2000" b="1" spc="38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63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(Gleevec)</a:t>
            </a:r>
            <a:r>
              <a:rPr sz="2000" b="1" spc="63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000" b="1" spc="-19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sz="2000" spc="31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sz="2000" spc="9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000" spc="-13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sz="2000" spc="57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000" spc="126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1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successfully</a:t>
            </a:r>
            <a:r>
              <a:rPr sz="2000" spc="295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  <a:r>
              <a:rPr sz="2000" spc="57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spc="-6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552" indent="-342900">
              <a:spcBef>
                <a:spcPts val="2136"/>
              </a:spcBef>
              <a:buFont typeface="Wingdings" panose="05000000000000000000" pitchFamily="2" charset="2"/>
              <a:buChar char="§"/>
            </a:pPr>
            <a:r>
              <a:rPr sz="2000" b="1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Impact:</a:t>
            </a:r>
            <a:r>
              <a:rPr sz="2000" b="1" spc="13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sz="2000" spc="226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  <a:r>
              <a:rPr sz="2000" spc="195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</a:t>
            </a:r>
            <a:r>
              <a:rPr sz="2000" spc="4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sz="2000" spc="126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</a:t>
            </a:r>
            <a:r>
              <a:rPr sz="2000" spc="44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treatments,</a:t>
            </a:r>
            <a:r>
              <a:rPr sz="2000" spc="214" dirty="0">
                <a:solidFill>
                  <a:srgbClr val="07070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</a:t>
            </a:r>
            <a:r>
              <a:rPr sz="2000" spc="75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sz="2000" spc="94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3" dirty="0">
                <a:solidFill>
                  <a:srgbClr val="1818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8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 descr="$PPTXTitle">
            <a:extLst>
              <a:ext uri="{FF2B5EF4-FFF2-40B4-BE49-F238E27FC236}">
                <a16:creationId xmlns:a16="http://schemas.microsoft.com/office/drawing/2014/main" id="{242EF6D8-A4C3-1982-7A4A-89C69B0B39FA}"/>
              </a:ext>
            </a:extLst>
          </p:cNvPr>
          <p:cNvSpPr txBox="1">
            <a:spLocks/>
          </p:cNvSpPr>
          <p:nvPr/>
        </p:nvSpPr>
        <p:spPr>
          <a:xfrm>
            <a:off x="166438" y="182504"/>
            <a:ext cx="5680119" cy="6287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156">
              <a:spcBef>
                <a:spcPts val="151"/>
              </a:spcBef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b="1" spc="1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spc="-13" dirty="0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612BD7C5-CAFF-2DF6-C8E6-DA596E892E60}"/>
              </a:ext>
            </a:extLst>
          </p:cNvPr>
          <p:cNvSpPr txBox="1"/>
          <p:nvPr/>
        </p:nvSpPr>
        <p:spPr>
          <a:xfrm>
            <a:off x="49160" y="1176567"/>
            <a:ext cx="11072868" cy="3716570"/>
          </a:xfrm>
          <a:prstGeom prst="rect">
            <a:avLst/>
          </a:prstGeom>
        </p:spPr>
        <p:txBody>
          <a:bodyPr vert="horz" wrap="square" lIns="0" tIns="46267" rIns="0" bIns="0" rtlCol="0">
            <a:spAutoFit/>
          </a:bodyPr>
          <a:lstStyle/>
          <a:p>
            <a:pPr marL="350185" marR="577525" indent="-798">
              <a:lnSpc>
                <a:spcPts val="2310"/>
              </a:lnSpc>
              <a:spcBef>
                <a:spcPts val="364"/>
              </a:spcBef>
            </a:pPr>
            <a:r>
              <a:rPr sz="2073" b="1" dirty="0">
                <a:latin typeface="Arial"/>
                <a:cs typeface="Arial"/>
              </a:rPr>
              <a:t>Biological</a:t>
            </a:r>
            <a:r>
              <a:rPr sz="2073" b="1" spc="182" dirty="0">
                <a:latin typeface="Arial"/>
                <a:cs typeface="Arial"/>
              </a:rPr>
              <a:t> </a:t>
            </a:r>
            <a:r>
              <a:rPr sz="2073" b="1" dirty="0">
                <a:latin typeface="Arial"/>
                <a:cs typeface="Arial"/>
              </a:rPr>
              <a:t>Importance:</a:t>
            </a:r>
            <a:r>
              <a:rPr sz="2073" b="1" spc="157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Understanding</a:t>
            </a:r>
            <a:r>
              <a:rPr sz="2073" spc="256" dirty="0">
                <a:latin typeface="Arial"/>
                <a:cs typeface="Arial"/>
              </a:rPr>
              <a:t> </a:t>
            </a:r>
            <a:r>
              <a:rPr sz="2073" spc="69" dirty="0">
                <a:latin typeface="Arial"/>
                <a:cs typeface="Arial"/>
              </a:rPr>
              <a:t>PPls</a:t>
            </a:r>
            <a:r>
              <a:rPr sz="2073" spc="50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and</a:t>
            </a:r>
            <a:r>
              <a:rPr sz="2073" spc="69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other</a:t>
            </a:r>
            <a:r>
              <a:rPr sz="2073" spc="69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interactions</a:t>
            </a:r>
            <a:r>
              <a:rPr sz="2073" spc="157" dirty="0">
                <a:latin typeface="Arial"/>
                <a:cs typeface="Arial"/>
              </a:rPr>
              <a:t> </a:t>
            </a:r>
            <a:r>
              <a:rPr sz="2073" spc="63" dirty="0">
                <a:latin typeface="Arial"/>
                <a:cs typeface="Arial"/>
              </a:rPr>
              <a:t>is</a:t>
            </a:r>
            <a:r>
              <a:rPr sz="2073" spc="13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essential</a:t>
            </a:r>
            <a:r>
              <a:rPr sz="2073" spc="245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for</a:t>
            </a:r>
            <a:r>
              <a:rPr sz="2073" spc="82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drug</a:t>
            </a:r>
            <a:r>
              <a:rPr sz="2073" spc="107" dirty="0">
                <a:latin typeface="Arial"/>
                <a:cs typeface="Arial"/>
              </a:rPr>
              <a:t> </a:t>
            </a:r>
            <a:r>
              <a:rPr sz="2073" spc="-13" dirty="0">
                <a:latin typeface="Arial"/>
                <a:cs typeface="Arial"/>
              </a:rPr>
              <a:t>design, </a:t>
            </a:r>
            <a:r>
              <a:rPr sz="2073" dirty="0">
                <a:latin typeface="Arial"/>
                <a:cs typeface="Arial"/>
              </a:rPr>
              <a:t>disease</a:t>
            </a:r>
            <a:r>
              <a:rPr sz="2073" spc="143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mechanisms,</a:t>
            </a:r>
            <a:r>
              <a:rPr sz="2073" spc="308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and</a:t>
            </a:r>
            <a:r>
              <a:rPr sz="2073" spc="69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cellular</a:t>
            </a:r>
            <a:r>
              <a:rPr sz="2073" spc="151" dirty="0">
                <a:latin typeface="Arial"/>
                <a:cs typeface="Arial"/>
              </a:rPr>
              <a:t> </a:t>
            </a:r>
            <a:r>
              <a:rPr sz="2073" spc="-13" dirty="0">
                <a:latin typeface="Arial"/>
                <a:cs typeface="Arial"/>
              </a:rPr>
              <a:t>function.</a:t>
            </a:r>
            <a:endParaRPr sz="2073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73" dirty="0">
              <a:latin typeface="Arial"/>
              <a:cs typeface="Arial"/>
            </a:endParaRPr>
          </a:p>
          <a:p>
            <a:pPr marL="353375"/>
            <a:r>
              <a:rPr sz="2073" b="1" spc="-13" dirty="0">
                <a:latin typeface="Arial"/>
                <a:cs typeface="Arial"/>
              </a:rPr>
              <a:t>Types:</a:t>
            </a:r>
            <a:endParaRPr sz="2073" dirty="0">
              <a:latin typeface="Arial"/>
              <a:cs typeface="Arial"/>
            </a:endParaRPr>
          </a:p>
          <a:p>
            <a:pPr marL="997109" marR="6381" indent="-481005">
              <a:lnSpc>
                <a:spcPct val="118800"/>
              </a:lnSpc>
              <a:spcBef>
                <a:spcPts val="1280"/>
              </a:spcBef>
              <a:buFont typeface="Arial"/>
              <a:buChar char="•"/>
              <a:tabLst>
                <a:tab pos="999502" algn="l"/>
              </a:tabLst>
            </a:pPr>
            <a:r>
              <a:rPr sz="2073" b="1" dirty="0">
                <a:latin typeface="Arial"/>
                <a:cs typeface="Arial"/>
              </a:rPr>
              <a:t>Protein-Protein</a:t>
            </a:r>
            <a:r>
              <a:rPr sz="2073" b="1" spc="132" dirty="0">
                <a:latin typeface="Arial"/>
                <a:cs typeface="Arial"/>
              </a:rPr>
              <a:t> </a:t>
            </a:r>
            <a:r>
              <a:rPr sz="2073" b="1" dirty="0">
                <a:latin typeface="Arial"/>
                <a:cs typeface="Arial"/>
              </a:rPr>
              <a:t>Interactions</a:t>
            </a:r>
            <a:r>
              <a:rPr sz="2073" b="1" spc="163" dirty="0">
                <a:latin typeface="Arial"/>
                <a:cs typeface="Arial"/>
              </a:rPr>
              <a:t> </a:t>
            </a:r>
            <a:r>
              <a:rPr sz="2073" b="1" dirty="0">
                <a:latin typeface="Arial"/>
                <a:cs typeface="Arial"/>
              </a:rPr>
              <a:t>(PPls):</a:t>
            </a:r>
            <a:r>
              <a:rPr sz="2073" b="1" spc="170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Crucial</a:t>
            </a:r>
            <a:r>
              <a:rPr sz="2073" spc="157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for</a:t>
            </a:r>
            <a:r>
              <a:rPr sz="2073" spc="100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cellular</a:t>
            </a:r>
            <a:r>
              <a:rPr sz="2073" spc="214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processes</a:t>
            </a:r>
            <a:r>
              <a:rPr sz="2073" spc="182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like</a:t>
            </a:r>
            <a:r>
              <a:rPr sz="2073" spc="100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immune</a:t>
            </a:r>
            <a:r>
              <a:rPr sz="2073" spc="151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response,</a:t>
            </a:r>
            <a:r>
              <a:rPr sz="2073" spc="314" dirty="0">
                <a:latin typeface="Arial"/>
                <a:cs typeface="Arial"/>
              </a:rPr>
              <a:t> </a:t>
            </a:r>
            <a:r>
              <a:rPr sz="2073" spc="-31" dirty="0">
                <a:latin typeface="Arial"/>
                <a:cs typeface="Arial"/>
              </a:rPr>
              <a:t>and </a:t>
            </a:r>
            <a:r>
              <a:rPr sz="2073" dirty="0">
                <a:latin typeface="Arial"/>
                <a:cs typeface="Arial"/>
              </a:rPr>
              <a:t>regulation</a:t>
            </a:r>
            <a:r>
              <a:rPr sz="2073" spc="143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(e.g.,</a:t>
            </a:r>
            <a:r>
              <a:rPr sz="2073" spc="132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enzymes,</a:t>
            </a:r>
            <a:r>
              <a:rPr sz="2073" spc="188" dirty="0">
                <a:latin typeface="Arial"/>
                <a:cs typeface="Arial"/>
              </a:rPr>
              <a:t> </a:t>
            </a:r>
            <a:r>
              <a:rPr sz="2073" spc="-13" dirty="0">
                <a:latin typeface="Arial"/>
                <a:cs typeface="Arial"/>
              </a:rPr>
              <a:t>receptors).</a:t>
            </a:r>
            <a:endParaRPr sz="2073" dirty="0">
              <a:latin typeface="Arial"/>
              <a:cs typeface="Arial"/>
            </a:endParaRPr>
          </a:p>
          <a:p>
            <a:pPr marL="997109" marR="404427" indent="-480208">
              <a:lnSpc>
                <a:spcPts val="2952"/>
              </a:lnSpc>
              <a:spcBef>
                <a:spcPts val="100"/>
              </a:spcBef>
              <a:buFont typeface="Arial"/>
              <a:buChar char="•"/>
              <a:tabLst>
                <a:tab pos="1002693" algn="l"/>
              </a:tabLst>
            </a:pPr>
            <a:r>
              <a:rPr sz="2073" b="1" dirty="0">
                <a:latin typeface="Arial"/>
                <a:cs typeface="Arial"/>
              </a:rPr>
              <a:t>Protein-DNA/RNA</a:t>
            </a:r>
            <a:r>
              <a:rPr sz="2073" b="1" spc="-57" dirty="0">
                <a:latin typeface="Arial"/>
                <a:cs typeface="Arial"/>
              </a:rPr>
              <a:t> </a:t>
            </a:r>
            <a:r>
              <a:rPr sz="2073" b="1" dirty="0">
                <a:latin typeface="Arial"/>
                <a:cs typeface="Arial"/>
              </a:rPr>
              <a:t>Interactions:</a:t>
            </a:r>
            <a:r>
              <a:rPr sz="2073" b="1" spc="345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Important</a:t>
            </a:r>
            <a:r>
              <a:rPr sz="2073" spc="220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in</a:t>
            </a:r>
            <a:r>
              <a:rPr sz="2073" spc="119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gene</a:t>
            </a:r>
            <a:r>
              <a:rPr sz="2073" spc="100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expression,</a:t>
            </a:r>
            <a:r>
              <a:rPr sz="2073" spc="214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replication,</a:t>
            </a:r>
            <a:r>
              <a:rPr sz="2073" spc="207" dirty="0">
                <a:latin typeface="Arial"/>
                <a:cs typeface="Arial"/>
              </a:rPr>
              <a:t> </a:t>
            </a:r>
            <a:r>
              <a:rPr sz="2073" spc="75" dirty="0">
                <a:latin typeface="Arial"/>
                <a:cs typeface="Arial"/>
              </a:rPr>
              <a:t>and</a:t>
            </a:r>
            <a:r>
              <a:rPr sz="2073" spc="6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repair</a:t>
            </a:r>
            <a:r>
              <a:rPr sz="2073" spc="195" dirty="0">
                <a:latin typeface="Arial"/>
                <a:cs typeface="Arial"/>
              </a:rPr>
              <a:t> </a:t>
            </a:r>
            <a:r>
              <a:rPr sz="2073" spc="-13" dirty="0">
                <a:latin typeface="Arial"/>
                <a:cs typeface="Arial"/>
              </a:rPr>
              <a:t>(e.g., </a:t>
            </a:r>
            <a:r>
              <a:rPr sz="2073" dirty="0">
                <a:latin typeface="Arial"/>
                <a:cs typeface="Arial"/>
              </a:rPr>
              <a:t>transcription</a:t>
            </a:r>
            <a:r>
              <a:rPr sz="2073" spc="207" dirty="0">
                <a:latin typeface="Arial"/>
                <a:cs typeface="Arial"/>
              </a:rPr>
              <a:t> </a:t>
            </a:r>
            <a:r>
              <a:rPr sz="2073" spc="-13" dirty="0">
                <a:latin typeface="Arial"/>
                <a:cs typeface="Arial"/>
              </a:rPr>
              <a:t>factors).</a:t>
            </a:r>
            <a:endParaRPr sz="2073" dirty="0">
              <a:latin typeface="Arial"/>
              <a:cs typeface="Arial"/>
            </a:endParaRPr>
          </a:p>
          <a:p>
            <a:pPr marL="997109" marR="686011" indent="-480208">
              <a:lnSpc>
                <a:spcPts val="2952"/>
              </a:lnSpc>
              <a:spcBef>
                <a:spcPts val="6"/>
              </a:spcBef>
              <a:buFont typeface="Arial"/>
              <a:buChar char="•"/>
              <a:tabLst>
                <a:tab pos="999502" algn="l"/>
              </a:tabLst>
            </a:pPr>
            <a:r>
              <a:rPr sz="2073" b="1" dirty="0">
                <a:latin typeface="Arial"/>
                <a:cs typeface="Arial"/>
              </a:rPr>
              <a:t>Protein-Ligand</a:t>
            </a:r>
            <a:r>
              <a:rPr sz="2073" b="1" spc="-69" dirty="0">
                <a:latin typeface="Arial"/>
                <a:cs typeface="Arial"/>
              </a:rPr>
              <a:t> </a:t>
            </a:r>
            <a:r>
              <a:rPr sz="2073" b="1" dirty="0">
                <a:latin typeface="Arial"/>
                <a:cs typeface="Arial"/>
              </a:rPr>
              <a:t>Interactions:</a:t>
            </a:r>
            <a:r>
              <a:rPr sz="2073" b="1" spc="319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Enable</a:t>
            </a:r>
            <a:r>
              <a:rPr sz="2073" spc="126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metabolic</a:t>
            </a:r>
            <a:r>
              <a:rPr sz="2073" spc="283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processes</a:t>
            </a:r>
            <a:r>
              <a:rPr sz="2073" spc="319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and</a:t>
            </a:r>
            <a:r>
              <a:rPr sz="2073" spc="170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regulatory</a:t>
            </a:r>
            <a:r>
              <a:rPr sz="2073" spc="333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activities</a:t>
            </a:r>
            <a:r>
              <a:rPr sz="2073" spc="195" dirty="0">
                <a:latin typeface="Arial"/>
                <a:cs typeface="Arial"/>
              </a:rPr>
              <a:t> </a:t>
            </a:r>
            <a:r>
              <a:rPr sz="2073" spc="-13" dirty="0">
                <a:latin typeface="Arial"/>
                <a:cs typeface="Arial"/>
              </a:rPr>
              <a:t>(e.g.,</a:t>
            </a:r>
            <a:r>
              <a:rPr lang="en-GB" sz="2073" spc="-13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hormones</a:t>
            </a:r>
            <a:r>
              <a:rPr sz="2073" spc="195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binding</a:t>
            </a:r>
            <a:r>
              <a:rPr sz="2073" spc="195" dirty="0">
                <a:latin typeface="Arial"/>
                <a:cs typeface="Arial"/>
              </a:rPr>
              <a:t> </a:t>
            </a:r>
            <a:r>
              <a:rPr sz="2073" dirty="0">
                <a:latin typeface="Arial"/>
                <a:cs typeface="Arial"/>
              </a:rPr>
              <a:t>to</a:t>
            </a:r>
            <a:r>
              <a:rPr sz="2073" spc="107" dirty="0">
                <a:latin typeface="Arial"/>
                <a:cs typeface="Arial"/>
              </a:rPr>
              <a:t> </a:t>
            </a:r>
            <a:r>
              <a:rPr sz="2073" spc="-13" dirty="0">
                <a:latin typeface="Arial"/>
                <a:cs typeface="Arial"/>
              </a:rPr>
              <a:t>receptors).</a:t>
            </a:r>
            <a:endParaRPr sz="207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67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A8574D26-E0A1-A7A0-D396-92A735B023F8}"/>
              </a:ext>
            </a:extLst>
          </p:cNvPr>
          <p:cNvSpPr txBox="1"/>
          <p:nvPr/>
        </p:nvSpPr>
        <p:spPr>
          <a:xfrm>
            <a:off x="222062" y="123621"/>
            <a:ext cx="5183514" cy="608852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/>
          <a:p>
            <a:pPr marL="15954">
              <a:spcBef>
                <a:spcPts val="151"/>
              </a:spcBef>
            </a:pPr>
            <a:r>
              <a:rPr sz="3831" b="1" spc="75" dirty="0">
                <a:latin typeface="Arial"/>
                <a:cs typeface="Arial"/>
              </a:rPr>
              <a:t>How</a:t>
            </a:r>
            <a:r>
              <a:rPr sz="3831" b="1" spc="100" dirty="0">
                <a:latin typeface="Arial"/>
                <a:cs typeface="Arial"/>
              </a:rPr>
              <a:t> </a:t>
            </a:r>
            <a:r>
              <a:rPr sz="3831" b="1" spc="82" dirty="0">
                <a:latin typeface="Arial"/>
                <a:cs typeface="Arial"/>
              </a:rPr>
              <a:t>to</a:t>
            </a:r>
            <a:r>
              <a:rPr sz="3831" b="1" spc="75" dirty="0">
                <a:latin typeface="Arial"/>
                <a:cs typeface="Arial"/>
              </a:rPr>
              <a:t> </a:t>
            </a:r>
            <a:r>
              <a:rPr sz="3831" b="1" dirty="0">
                <a:latin typeface="Arial"/>
                <a:cs typeface="Arial"/>
              </a:rPr>
              <a:t>identify</a:t>
            </a:r>
            <a:r>
              <a:rPr sz="3831" b="1" spc="288" dirty="0">
                <a:latin typeface="Arial"/>
                <a:cs typeface="Arial"/>
              </a:rPr>
              <a:t> </a:t>
            </a:r>
            <a:r>
              <a:rPr sz="3831" b="1" spc="-13" dirty="0">
                <a:latin typeface="Arial"/>
                <a:cs typeface="Arial"/>
              </a:rPr>
              <a:t>PPls?</a:t>
            </a:r>
            <a:endParaRPr sz="3831" dirty="0">
              <a:latin typeface="Arial"/>
              <a:cs typeface="Arial"/>
            </a:endParaRPr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DB09C62F-DBEA-E347-82E1-43EE600175F9}"/>
              </a:ext>
            </a:extLst>
          </p:cNvPr>
          <p:cNvSpPr txBox="1"/>
          <p:nvPr/>
        </p:nvSpPr>
        <p:spPr>
          <a:xfrm>
            <a:off x="306432" y="1661563"/>
            <a:ext cx="4139314" cy="355956"/>
          </a:xfrm>
          <a:prstGeom prst="rect">
            <a:avLst/>
          </a:prstGeom>
        </p:spPr>
        <p:txBody>
          <a:bodyPr vert="horz" wrap="square" lIns="0" tIns="17550" rIns="0" bIns="0" rtlCol="0">
            <a:spAutoFit/>
          </a:bodyPr>
          <a:lstStyle/>
          <a:p>
            <a:pPr marL="15954">
              <a:spcBef>
                <a:spcPts val="138"/>
              </a:spcBef>
              <a:tabLst>
                <a:tab pos="573537" algn="l"/>
              </a:tabLst>
            </a:pPr>
            <a:r>
              <a:rPr sz="2198" b="1" spc="69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198" b="1" spc="69" dirty="0">
                <a:solidFill>
                  <a:srgbClr val="3A3A3A"/>
                </a:solidFill>
                <a:latin typeface="Arial"/>
                <a:cs typeface="Arial"/>
              </a:rPr>
              <a:t>.</a:t>
            </a:r>
            <a:r>
              <a:rPr sz="2198" b="1" dirty="0">
                <a:solidFill>
                  <a:srgbClr val="3A3A3A"/>
                </a:solidFill>
                <a:latin typeface="Arial"/>
                <a:cs typeface="Arial"/>
              </a:rPr>
              <a:t>	</a:t>
            </a:r>
            <a:r>
              <a:rPr sz="2198" b="1" dirty="0">
                <a:solidFill>
                  <a:srgbClr val="010101"/>
                </a:solidFill>
                <a:latin typeface="Arial"/>
                <a:cs typeface="Arial"/>
              </a:rPr>
              <a:t>Experimental</a:t>
            </a:r>
            <a:r>
              <a:rPr sz="2198" b="1" spc="402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198" b="1" spc="-13" dirty="0">
                <a:solidFill>
                  <a:srgbClr val="010101"/>
                </a:solidFill>
                <a:latin typeface="Arial"/>
                <a:cs typeface="Arial"/>
              </a:rPr>
              <a:t>Techniques:</a:t>
            </a:r>
            <a:endParaRPr sz="2198">
              <a:latin typeface="Arial"/>
              <a:cs typeface="Arial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C2E1760F-C4AE-6690-1F99-DD948503CF10}"/>
              </a:ext>
            </a:extLst>
          </p:cNvPr>
          <p:cNvSpPr txBox="1"/>
          <p:nvPr/>
        </p:nvSpPr>
        <p:spPr>
          <a:xfrm>
            <a:off x="1054668" y="1951904"/>
            <a:ext cx="6828392" cy="2096451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477815" marR="178682" indent="-462658">
              <a:lnSpc>
                <a:spcPct val="116199"/>
              </a:lnSpc>
              <a:spcBef>
                <a:spcPts val="119"/>
              </a:spcBef>
              <a:buChar char="•"/>
              <a:tabLst>
                <a:tab pos="477815" algn="l"/>
                <a:tab pos="484196" algn="l"/>
              </a:tabLst>
            </a:pPr>
            <a:r>
              <a:rPr sz="1884" dirty="0">
                <a:solidFill>
                  <a:srgbClr val="010101"/>
                </a:solidFill>
                <a:latin typeface="Arial"/>
                <a:cs typeface="Arial"/>
              </a:rPr>
              <a:t>	</a:t>
            </a:r>
            <a:r>
              <a:rPr sz="1884" b="1" dirty="0">
                <a:solidFill>
                  <a:srgbClr val="010101"/>
                </a:solidFill>
                <a:latin typeface="Arial"/>
                <a:cs typeface="Arial"/>
              </a:rPr>
              <a:t>Yeast</a:t>
            </a:r>
            <a:r>
              <a:rPr sz="1884" b="1" spc="9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b="1" dirty="0">
                <a:solidFill>
                  <a:srgbClr val="010101"/>
                </a:solidFill>
                <a:latin typeface="Arial"/>
                <a:cs typeface="Arial"/>
              </a:rPr>
              <a:t>Two-Hybrid</a:t>
            </a:r>
            <a:r>
              <a:rPr sz="1884" b="1" spc="288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b="1" dirty="0">
                <a:solidFill>
                  <a:srgbClr val="161616"/>
                </a:solidFill>
                <a:latin typeface="Arial"/>
                <a:cs typeface="Arial"/>
              </a:rPr>
              <a:t>(Y2H):</a:t>
            </a:r>
            <a:r>
              <a:rPr sz="1884" b="1" spc="143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Detects</a:t>
            </a:r>
            <a:r>
              <a:rPr sz="1947" spc="195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physical</a:t>
            </a:r>
            <a:r>
              <a:rPr sz="1947" spc="126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spc="-13" dirty="0">
                <a:solidFill>
                  <a:srgbClr val="010101"/>
                </a:solidFill>
                <a:latin typeface="Arial"/>
                <a:cs typeface="Arial"/>
              </a:rPr>
              <a:t>interactions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in</a:t>
            </a:r>
            <a:r>
              <a:rPr sz="1947" spc="38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010101"/>
                </a:solidFill>
                <a:latin typeface="Arial"/>
                <a:cs typeface="Arial"/>
              </a:rPr>
              <a:t>living</a:t>
            </a:r>
            <a:r>
              <a:rPr sz="1947" spc="19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947" spc="-13" dirty="0">
                <a:solidFill>
                  <a:srgbClr val="161616"/>
                </a:solidFill>
                <a:latin typeface="Arial"/>
                <a:cs typeface="Arial"/>
              </a:rPr>
              <a:t>cells.</a:t>
            </a:r>
            <a:endParaRPr sz="1947">
              <a:latin typeface="Arial"/>
              <a:cs typeface="Arial"/>
            </a:endParaRPr>
          </a:p>
          <a:p>
            <a:pPr marL="477815" marR="1155848" indent="-462658">
              <a:lnSpc>
                <a:spcPct val="116199"/>
              </a:lnSpc>
              <a:spcBef>
                <a:spcPts val="82"/>
              </a:spcBef>
              <a:buChar char="•"/>
              <a:tabLst>
                <a:tab pos="477815" algn="l"/>
                <a:tab pos="482601" algn="l"/>
              </a:tabLst>
            </a:pPr>
            <a:r>
              <a:rPr sz="1884" dirty="0">
                <a:solidFill>
                  <a:srgbClr val="010101"/>
                </a:solidFill>
                <a:latin typeface="Arial"/>
                <a:cs typeface="Arial"/>
              </a:rPr>
              <a:t>	</a:t>
            </a:r>
            <a:r>
              <a:rPr sz="1884" b="1" spc="38" dirty="0">
                <a:solidFill>
                  <a:srgbClr val="010101"/>
                </a:solidFill>
                <a:latin typeface="Arial"/>
                <a:cs typeface="Arial"/>
              </a:rPr>
              <a:t>Co-lmmunoprecipitation</a:t>
            </a:r>
            <a:r>
              <a:rPr sz="1884" b="1" spc="-57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b="1" spc="63" dirty="0">
                <a:solidFill>
                  <a:srgbClr val="010101"/>
                </a:solidFill>
                <a:latin typeface="Arial"/>
                <a:cs typeface="Arial"/>
              </a:rPr>
              <a:t>(Co-</a:t>
            </a:r>
            <a:r>
              <a:rPr sz="1884" b="1" spc="38" dirty="0">
                <a:solidFill>
                  <a:srgbClr val="010101"/>
                </a:solidFill>
                <a:latin typeface="Arial"/>
                <a:cs typeface="Arial"/>
              </a:rPr>
              <a:t>IP)</a:t>
            </a:r>
            <a:r>
              <a:rPr sz="1884" b="1" spc="38" dirty="0">
                <a:solidFill>
                  <a:srgbClr val="3A3A3A"/>
                </a:solidFill>
                <a:latin typeface="Arial"/>
                <a:cs typeface="Arial"/>
              </a:rPr>
              <a:t>:</a:t>
            </a:r>
            <a:r>
              <a:rPr sz="1884" b="1" spc="-170" dirty="0">
                <a:solidFill>
                  <a:srgbClr val="3A3A3A"/>
                </a:solidFill>
                <a:latin typeface="Arial"/>
                <a:cs typeface="Arial"/>
              </a:rPr>
              <a:t> </a:t>
            </a:r>
            <a:r>
              <a:rPr sz="1947" spc="25" dirty="0">
                <a:solidFill>
                  <a:srgbClr val="161616"/>
                </a:solidFill>
                <a:latin typeface="Arial"/>
                <a:cs typeface="Arial"/>
              </a:rPr>
              <a:t>Pulls</a:t>
            </a:r>
            <a:r>
              <a:rPr sz="1947" spc="126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spc="-25" dirty="0">
                <a:solidFill>
                  <a:srgbClr val="161616"/>
                </a:solidFill>
                <a:latin typeface="Arial"/>
                <a:cs typeface="Arial"/>
              </a:rPr>
              <a:t>down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interacting</a:t>
            </a:r>
            <a:r>
              <a:rPr sz="1947" spc="75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proteins</a:t>
            </a:r>
            <a:r>
              <a:rPr sz="1947" spc="126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using</a:t>
            </a:r>
            <a:r>
              <a:rPr sz="1947" spc="69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specific</a:t>
            </a:r>
            <a:r>
              <a:rPr sz="1947" spc="151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spc="-13" dirty="0">
                <a:solidFill>
                  <a:srgbClr val="161616"/>
                </a:solidFill>
                <a:latin typeface="Arial"/>
                <a:cs typeface="Arial"/>
              </a:rPr>
              <a:t>antibodies.</a:t>
            </a:r>
            <a:endParaRPr sz="1947">
              <a:latin typeface="Arial"/>
              <a:cs typeface="Arial"/>
            </a:endParaRPr>
          </a:p>
          <a:p>
            <a:pPr marL="477815" marR="6381" indent="-462658">
              <a:lnSpc>
                <a:spcPct val="116199"/>
              </a:lnSpc>
              <a:spcBef>
                <a:spcPts val="82"/>
              </a:spcBef>
              <a:buFont typeface="Arial"/>
              <a:buChar char="•"/>
              <a:tabLst>
                <a:tab pos="477815" algn="l"/>
              </a:tabLst>
            </a:pPr>
            <a:r>
              <a:rPr sz="1884" b="1" spc="63" dirty="0">
                <a:solidFill>
                  <a:srgbClr val="010101"/>
                </a:solidFill>
                <a:latin typeface="Arial"/>
                <a:cs typeface="Arial"/>
              </a:rPr>
              <a:t>Mass</a:t>
            </a:r>
            <a:r>
              <a:rPr sz="1884" b="1" spc="157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b="1" dirty="0">
                <a:solidFill>
                  <a:srgbClr val="010101"/>
                </a:solidFill>
                <a:latin typeface="Arial"/>
                <a:cs typeface="Arial"/>
              </a:rPr>
              <a:t>Spectrometry</a:t>
            </a:r>
            <a:r>
              <a:rPr sz="1884" b="1" spc="308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b="1" dirty="0">
                <a:solidFill>
                  <a:srgbClr val="010101"/>
                </a:solidFill>
                <a:latin typeface="Arial"/>
                <a:cs typeface="Arial"/>
              </a:rPr>
              <a:t>(MS):</a:t>
            </a:r>
            <a:r>
              <a:rPr sz="1884" b="1" spc="9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010101"/>
                </a:solidFill>
                <a:latin typeface="Arial"/>
                <a:cs typeface="Arial"/>
              </a:rPr>
              <a:t>Identifies</a:t>
            </a:r>
            <a:r>
              <a:rPr sz="1947" spc="1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interaction</a:t>
            </a:r>
            <a:r>
              <a:rPr sz="1947" spc="220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spc="-13" dirty="0">
                <a:solidFill>
                  <a:srgbClr val="161616"/>
                </a:solidFill>
                <a:latin typeface="Arial"/>
                <a:cs typeface="Arial"/>
              </a:rPr>
              <a:t>partners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in</a:t>
            </a:r>
            <a:r>
              <a:rPr sz="1947" spc="50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protein</a:t>
            </a:r>
            <a:r>
              <a:rPr sz="1947" spc="31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spc="-13" dirty="0">
                <a:solidFill>
                  <a:srgbClr val="161616"/>
                </a:solidFill>
                <a:latin typeface="Arial"/>
                <a:cs typeface="Arial"/>
              </a:rPr>
              <a:t>complexes.</a:t>
            </a:r>
            <a:endParaRPr sz="1947">
              <a:latin typeface="Arial"/>
              <a:cs typeface="Arial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830807A1-CF5A-5726-DC4F-A35B7E26A856}"/>
              </a:ext>
            </a:extLst>
          </p:cNvPr>
          <p:cNvSpPr txBox="1"/>
          <p:nvPr/>
        </p:nvSpPr>
        <p:spPr>
          <a:xfrm>
            <a:off x="301951" y="4647689"/>
            <a:ext cx="7148273" cy="1114941"/>
          </a:xfrm>
          <a:prstGeom prst="rect">
            <a:avLst/>
          </a:prstGeom>
        </p:spPr>
        <p:txBody>
          <a:bodyPr vert="horz" wrap="square" lIns="0" tIns="61424" rIns="0" bIns="0" rtlCol="0">
            <a:spAutoFit/>
          </a:bodyPr>
          <a:lstStyle/>
          <a:p>
            <a:pPr marL="585502" indent="-569549">
              <a:spcBef>
                <a:spcPts val="484"/>
              </a:spcBef>
              <a:buClr>
                <a:srgbClr val="161616"/>
              </a:buClr>
              <a:buSzPct val="108571"/>
              <a:buFont typeface="Times New Roman"/>
              <a:buAutoNum type="arabicPeriod" startAt="2"/>
              <a:tabLst>
                <a:tab pos="585502" algn="l"/>
              </a:tabLst>
            </a:pPr>
            <a:r>
              <a:rPr sz="2198" b="1" dirty="0">
                <a:solidFill>
                  <a:srgbClr val="010101"/>
                </a:solidFill>
                <a:latin typeface="Arial"/>
                <a:cs typeface="Arial"/>
              </a:rPr>
              <a:t>Computational</a:t>
            </a:r>
            <a:r>
              <a:rPr sz="2198" b="1" spc="402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198" b="1" spc="-13" dirty="0">
                <a:solidFill>
                  <a:srgbClr val="010101"/>
                </a:solidFill>
                <a:latin typeface="Arial"/>
                <a:cs typeface="Arial"/>
              </a:rPr>
              <a:t>Methods:</a:t>
            </a:r>
            <a:endParaRPr sz="2198">
              <a:latin typeface="Arial"/>
              <a:cs typeface="Arial"/>
            </a:endParaRPr>
          </a:p>
          <a:p>
            <a:pPr marL="1229236" lvl="1" indent="-461063">
              <a:spcBef>
                <a:spcPts val="452"/>
              </a:spcBef>
              <a:buFont typeface="Arial"/>
              <a:buChar char="•"/>
              <a:tabLst>
                <a:tab pos="1229236" algn="l"/>
              </a:tabLst>
            </a:pPr>
            <a:r>
              <a:rPr sz="1884" b="1" dirty="0">
                <a:solidFill>
                  <a:srgbClr val="010101"/>
                </a:solidFill>
                <a:latin typeface="Arial"/>
                <a:cs typeface="Arial"/>
              </a:rPr>
              <a:t>Docking</a:t>
            </a:r>
            <a:r>
              <a:rPr sz="1884" b="1" spc="157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b="1" spc="57" dirty="0">
                <a:solidFill>
                  <a:srgbClr val="010101"/>
                </a:solidFill>
                <a:latin typeface="Arial"/>
                <a:cs typeface="Arial"/>
              </a:rPr>
              <a:t>Algorithms</a:t>
            </a:r>
            <a:r>
              <a:rPr sz="1884" b="1" spc="57" dirty="0">
                <a:solidFill>
                  <a:srgbClr val="3A3A3A"/>
                </a:solidFill>
                <a:latin typeface="Arial"/>
                <a:cs typeface="Arial"/>
              </a:rPr>
              <a:t>:</a:t>
            </a:r>
            <a:r>
              <a:rPr sz="1884" b="1" spc="-170" dirty="0">
                <a:solidFill>
                  <a:srgbClr val="3A3A3A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010101"/>
                </a:solidFill>
                <a:latin typeface="Arial"/>
                <a:cs typeface="Arial"/>
              </a:rPr>
              <a:t>Predicts</a:t>
            </a:r>
            <a:r>
              <a:rPr sz="1947" spc="182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947" dirty="0">
                <a:solidFill>
                  <a:srgbClr val="161616"/>
                </a:solidFill>
                <a:latin typeface="Arial"/>
                <a:cs typeface="Arial"/>
              </a:rPr>
              <a:t>interaction</a:t>
            </a:r>
            <a:r>
              <a:rPr sz="1947" spc="143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spc="-13" dirty="0">
                <a:solidFill>
                  <a:srgbClr val="161616"/>
                </a:solidFill>
                <a:latin typeface="Arial"/>
                <a:cs typeface="Arial"/>
              </a:rPr>
              <a:t>interfaces.</a:t>
            </a:r>
            <a:endParaRPr sz="1947">
              <a:latin typeface="Arial"/>
              <a:cs typeface="Arial"/>
            </a:endParaRPr>
          </a:p>
          <a:p>
            <a:pPr marL="1230831" lvl="1" indent="-462658">
              <a:spcBef>
                <a:spcPts val="377"/>
              </a:spcBef>
              <a:buFont typeface="Arial"/>
              <a:buChar char="•"/>
              <a:tabLst>
                <a:tab pos="1230831" algn="l"/>
              </a:tabLst>
            </a:pPr>
            <a:r>
              <a:rPr sz="1884" b="1" spc="13" dirty="0">
                <a:solidFill>
                  <a:srgbClr val="010101"/>
                </a:solidFill>
                <a:latin typeface="Arial"/>
                <a:cs typeface="Arial"/>
              </a:rPr>
              <a:t>Text</a:t>
            </a:r>
            <a:r>
              <a:rPr sz="1884" b="1" spc="126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b="1" spc="13" dirty="0">
                <a:solidFill>
                  <a:srgbClr val="010101"/>
                </a:solidFill>
                <a:latin typeface="Arial"/>
                <a:cs typeface="Arial"/>
              </a:rPr>
              <a:t>Mining</a:t>
            </a:r>
            <a:r>
              <a:rPr sz="1884" b="1" spc="13" dirty="0">
                <a:solidFill>
                  <a:srgbClr val="3A3A3A"/>
                </a:solidFill>
                <a:latin typeface="Arial"/>
                <a:cs typeface="Arial"/>
              </a:rPr>
              <a:t>:</a:t>
            </a:r>
            <a:r>
              <a:rPr sz="1884" b="1" spc="-119" dirty="0">
                <a:solidFill>
                  <a:srgbClr val="3A3A3A"/>
                </a:solidFill>
                <a:latin typeface="Arial"/>
                <a:cs typeface="Arial"/>
              </a:rPr>
              <a:t> </a:t>
            </a:r>
            <a:r>
              <a:rPr sz="1947" spc="13" dirty="0">
                <a:solidFill>
                  <a:srgbClr val="161616"/>
                </a:solidFill>
                <a:latin typeface="Arial"/>
                <a:cs typeface="Arial"/>
              </a:rPr>
              <a:t>e.g.</a:t>
            </a:r>
            <a:r>
              <a:rPr sz="1947" spc="19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spc="13" dirty="0">
                <a:solidFill>
                  <a:srgbClr val="161616"/>
                </a:solidFill>
                <a:latin typeface="Arial"/>
                <a:cs typeface="Arial"/>
              </a:rPr>
              <a:t>the</a:t>
            </a:r>
            <a:r>
              <a:rPr sz="1947" spc="63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spc="13" dirty="0">
                <a:solidFill>
                  <a:srgbClr val="161616"/>
                </a:solidFill>
                <a:latin typeface="Arial"/>
                <a:cs typeface="Arial"/>
              </a:rPr>
              <a:t>STRING</a:t>
            </a:r>
            <a:r>
              <a:rPr sz="1947" spc="88" dirty="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sz="1947" spc="-13" dirty="0">
                <a:solidFill>
                  <a:srgbClr val="161616"/>
                </a:solidFill>
                <a:latin typeface="Arial"/>
                <a:cs typeface="Arial"/>
              </a:rPr>
              <a:t>database</a:t>
            </a:r>
            <a:endParaRPr sz="1947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58C58F-D40D-F3B2-D27F-38C37DFA1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010" y="1623449"/>
            <a:ext cx="4000847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5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 descr="$PPTXTitle">
            <a:extLst>
              <a:ext uri="{FF2B5EF4-FFF2-40B4-BE49-F238E27FC236}">
                <a16:creationId xmlns:a16="http://schemas.microsoft.com/office/drawing/2014/main" id="{43FC04D5-1703-FC37-FE8A-36D2C7FE7AA2}"/>
              </a:ext>
            </a:extLst>
          </p:cNvPr>
          <p:cNvSpPr txBox="1">
            <a:spLocks/>
          </p:cNvSpPr>
          <p:nvPr/>
        </p:nvSpPr>
        <p:spPr>
          <a:xfrm>
            <a:off x="72689" y="103846"/>
            <a:ext cx="9642519" cy="6287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72">
              <a:spcBef>
                <a:spcPts val="151"/>
              </a:spcBef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GB" b="1"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en-GB" b="1"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en-GB" b="1" spc="3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spc="-13" dirty="0">
                <a:latin typeface="Arial" panose="020B0604020202020204" pitchFamily="34" charset="0"/>
                <a:cs typeface="Arial" panose="020B0604020202020204" pitchFamily="34" charset="0"/>
              </a:rPr>
              <a:t>Proteomics?</a:t>
            </a: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CBA18552-A722-9F4D-FE0F-AD14A6710592}"/>
              </a:ext>
            </a:extLst>
          </p:cNvPr>
          <p:cNvSpPr txBox="1"/>
          <p:nvPr/>
        </p:nvSpPr>
        <p:spPr>
          <a:xfrm>
            <a:off x="72689" y="907544"/>
            <a:ext cx="11637530" cy="4349504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236115" marR="914947" indent="10370">
              <a:lnSpc>
                <a:spcPct val="118800"/>
              </a:lnSpc>
              <a:spcBef>
                <a:spcPts val="119"/>
              </a:spcBef>
            </a:pP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sz="2073"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  <a:r>
              <a:rPr sz="2073" spc="2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63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073" spc="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vital</a:t>
            </a:r>
            <a:r>
              <a:rPr sz="2073" spc="4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2073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deciphering</a:t>
            </a:r>
            <a:r>
              <a:rPr sz="2073" spc="2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73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sz="2073"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sz="2073"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underlying</a:t>
            </a:r>
            <a:r>
              <a:rPr sz="2073" spc="2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-13" dirty="0">
                <a:latin typeface="Arial" panose="020B0604020202020204" pitchFamily="34" charset="0"/>
                <a:cs typeface="Arial" panose="020B0604020202020204" pitchFamily="34" charset="0"/>
              </a:rPr>
              <a:t>biological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sz="2073"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73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therapeutic</a:t>
            </a:r>
            <a:r>
              <a:rPr sz="2073" spc="3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-13" dirty="0">
                <a:latin typeface="Arial" panose="020B0604020202020204" pitchFamily="34" charset="0"/>
                <a:cs typeface="Arial" panose="020B0604020202020204" pitchFamily="34" charset="0"/>
              </a:rPr>
              <a:t>innovations.</a:t>
            </a:r>
            <a:endParaRPr sz="207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87028" indent="-480208">
              <a:spcBef>
                <a:spcPts val="2148"/>
              </a:spcBef>
              <a:buFont typeface="Arial"/>
              <a:buChar char="•"/>
              <a:tabLst>
                <a:tab pos="887028" algn="l"/>
              </a:tabLst>
            </a:pP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sz="2073" b="1" spc="3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sz="2073" b="1" spc="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2073" b="1"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Architecture:</a:t>
            </a:r>
            <a:r>
              <a:rPr sz="2073" b="1"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Reveals</a:t>
            </a:r>
            <a:r>
              <a:rPr sz="2073" spc="2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sz="2073"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2073"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structures</a:t>
            </a:r>
            <a:r>
              <a:rPr sz="2073" spc="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sz="2073"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sz="2073"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-13" dirty="0"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  <a:endParaRPr sz="207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87028" indent="-480208">
              <a:spcBef>
                <a:spcPts val="471"/>
              </a:spcBef>
              <a:buFont typeface="Arial"/>
              <a:buChar char="•"/>
              <a:tabLst>
                <a:tab pos="887028" algn="l"/>
              </a:tabLst>
            </a:pP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r>
              <a:rPr sz="2073" b="1"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sz="2073" b="1"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Identifies</a:t>
            </a:r>
            <a:r>
              <a:rPr sz="2073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sz="2073"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sz="2073"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073" spc="1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sz="2073" spc="1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sz="2073"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073" spc="9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-13" dirty="0">
                <a:latin typeface="Arial" panose="020B0604020202020204" pitchFamily="34" charset="0"/>
                <a:cs typeface="Arial" panose="020B0604020202020204" pitchFamily="34" charset="0"/>
              </a:rPr>
              <a:t>diseases.</a:t>
            </a:r>
            <a:endParaRPr sz="207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87028" marR="6381" indent="-480208">
              <a:lnSpc>
                <a:spcPct val="118800"/>
              </a:lnSpc>
              <a:buFont typeface="Arial"/>
              <a:buChar char="•"/>
              <a:tabLst>
                <a:tab pos="887028" algn="l"/>
              </a:tabLst>
            </a:pPr>
            <a:r>
              <a:rPr sz="2073" b="1" spc="13" dirty="0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r>
              <a:rPr sz="2073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b="1" spc="13" dirty="0">
                <a:latin typeface="Arial" panose="020B0604020202020204" pitchFamily="34" charset="0"/>
                <a:cs typeface="Arial" panose="020B0604020202020204" pitchFamily="34" charset="0"/>
              </a:rPr>
              <a:t>Discovery:</a:t>
            </a:r>
            <a:r>
              <a:rPr sz="2073" b="1" spc="-25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Assists</a:t>
            </a:r>
            <a:r>
              <a:rPr sz="2073" spc="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073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sz="2073"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sz="2073"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sz="2073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sz="2073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2073" spc="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r>
              <a:rPr sz="2073" spc="1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(e.g.,</a:t>
            </a:r>
            <a:r>
              <a:rPr sz="2073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-13" dirty="0">
                <a:latin typeface="Arial" panose="020B0604020202020204" pitchFamily="34" charset="0"/>
                <a:cs typeface="Arial" panose="020B0604020202020204" pitchFamily="34" charset="0"/>
              </a:rPr>
              <a:t>inhibitors, activators).</a:t>
            </a:r>
            <a:endParaRPr sz="207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87028" marR="373318" indent="-480208">
              <a:lnSpc>
                <a:spcPct val="118800"/>
              </a:lnSpc>
              <a:buFont typeface="Arial"/>
              <a:buChar char="•"/>
              <a:tabLst>
                <a:tab pos="892612" algn="l"/>
              </a:tabLst>
            </a:pP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Protein-Protein</a:t>
            </a:r>
            <a:r>
              <a:rPr sz="2073" b="1"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Interactions:</a:t>
            </a:r>
            <a:r>
              <a:rPr sz="2073" b="1" spc="3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Explores</a:t>
            </a:r>
            <a:r>
              <a:rPr sz="2073"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r>
              <a:rPr sz="2073"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interfaces</a:t>
            </a:r>
            <a:r>
              <a:rPr sz="2073"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2073" spc="1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sz="2073" spc="28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formation</a:t>
            </a:r>
            <a:r>
              <a:rPr sz="2073" spc="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73" spc="1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-13" dirty="0">
                <a:latin typeface="Arial" panose="020B0604020202020204" pitchFamily="34" charset="0"/>
                <a:cs typeface="Arial" panose="020B0604020202020204" pitchFamily="34" charset="0"/>
              </a:rPr>
              <a:t>signal 	transduction.</a:t>
            </a:r>
            <a:endParaRPr sz="207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87028" indent="-480208">
              <a:spcBef>
                <a:spcPts val="471"/>
              </a:spcBef>
              <a:buFont typeface="Arial"/>
              <a:buChar char="•"/>
              <a:tabLst>
                <a:tab pos="887028" algn="l"/>
              </a:tabLst>
            </a:pP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sz="2073" b="1"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Correlation:</a:t>
            </a:r>
            <a:r>
              <a:rPr sz="2073" b="1"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sz="2073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sz="2073" spc="2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073" spc="14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sz="2073" spc="2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sz="2073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7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73" spc="-3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sz="2073" spc="1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-13" dirty="0">
                <a:latin typeface="Arial" panose="020B0604020202020204" pitchFamily="34" charset="0"/>
                <a:cs typeface="Arial" panose="020B0604020202020204" pitchFamily="34" charset="0"/>
              </a:rPr>
              <a:t>mechanisms.</a:t>
            </a:r>
            <a:endParaRPr sz="207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87028" indent="-480208">
              <a:spcBef>
                <a:spcPts val="465"/>
              </a:spcBef>
              <a:buFont typeface="Arial"/>
              <a:buChar char="•"/>
              <a:tabLst>
                <a:tab pos="887028" algn="l"/>
              </a:tabLst>
            </a:pP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Evolutionary</a:t>
            </a:r>
            <a:r>
              <a:rPr sz="2073" b="1" spc="3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b="1" dirty="0">
                <a:latin typeface="Arial" panose="020B0604020202020204" pitchFamily="34" charset="0"/>
                <a:cs typeface="Arial" panose="020B0604020202020204" pitchFamily="34" charset="0"/>
              </a:rPr>
              <a:t>Studies:</a:t>
            </a:r>
            <a:r>
              <a:rPr sz="2073" b="1" spc="-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Analyzes</a:t>
            </a:r>
            <a:r>
              <a:rPr sz="2073"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sz="2073" spc="1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r>
              <a:rPr sz="2073" spc="1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7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73" spc="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variations</a:t>
            </a:r>
            <a:r>
              <a:rPr sz="2073" spc="1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dirty="0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sz="2073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73" spc="-13" dirty="0">
                <a:latin typeface="Arial" panose="020B0604020202020204" pitchFamily="34" charset="0"/>
                <a:cs typeface="Arial" panose="020B0604020202020204" pitchFamily="34" charset="0"/>
              </a:rPr>
              <a:t>species.</a:t>
            </a:r>
            <a:endParaRPr sz="207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082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C7D24D09-E319-585C-109B-148E3AA04CEF}"/>
              </a:ext>
            </a:extLst>
          </p:cNvPr>
          <p:cNvSpPr txBox="1">
            <a:spLocks/>
          </p:cNvSpPr>
          <p:nvPr/>
        </p:nvSpPr>
        <p:spPr>
          <a:xfrm>
            <a:off x="117987" y="128009"/>
            <a:ext cx="12324354" cy="1018139"/>
          </a:xfrm>
          <a:prstGeom prst="rect">
            <a:avLst/>
          </a:prstGeom>
        </p:spPr>
        <p:txBody>
          <a:bodyPr vert="horz" wrap="square" lIns="0" tIns="2074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63"/>
              </a:spcBef>
            </a:pPr>
            <a:r>
              <a:rPr lang="en-GB" sz="3600" b="1" spc="63" dirty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en-GB" sz="3600" b="1" spc="-2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75" dirty="0">
                <a:latin typeface="Arial" panose="020B0604020202020204" pitchFamily="34" charset="0"/>
                <a:cs typeface="Arial" panose="020B0604020202020204" pitchFamily="34" charset="0"/>
              </a:rPr>
              <a:t>Proteomics</a:t>
            </a:r>
            <a:r>
              <a:rPr lang="en-GB" sz="3600" b="1" spc="35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82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GB" sz="3600" b="1" spc="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107" dirty="0">
                <a:latin typeface="Arial" panose="020B0604020202020204" pitchFamily="34" charset="0"/>
                <a:cs typeface="Arial" panose="020B0604020202020204" pitchFamily="34" charset="0"/>
              </a:rPr>
              <a:t>Understanding Disease Mechanisms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0956410A-FE2E-06F2-9A24-4F9CDF5BEBAA}"/>
              </a:ext>
            </a:extLst>
          </p:cNvPr>
          <p:cNvSpPr txBox="1"/>
          <p:nvPr/>
        </p:nvSpPr>
        <p:spPr>
          <a:xfrm>
            <a:off x="117987" y="1204757"/>
            <a:ext cx="11505362" cy="4255838"/>
          </a:xfrm>
          <a:prstGeom prst="rect">
            <a:avLst/>
          </a:prstGeom>
        </p:spPr>
        <p:txBody>
          <a:bodyPr vert="horz" wrap="square" lIns="0" tIns="69399" rIns="0" bIns="0" rtlCol="0">
            <a:spAutoFit/>
          </a:bodyPr>
          <a:lstStyle/>
          <a:p>
            <a:pPr marL="662878" indent="-441121">
              <a:spcBef>
                <a:spcPts val="545"/>
              </a:spcBef>
              <a:buFont typeface="Wingdings" panose="05000000000000000000" pitchFamily="2" charset="2"/>
              <a:buChar char="§"/>
              <a:tabLst>
                <a:tab pos="662878" algn="l"/>
              </a:tabLst>
            </a:pPr>
            <a:r>
              <a:rPr b="1" dirty="0">
                <a:latin typeface="Arial"/>
                <a:cs typeface="Arial"/>
              </a:rPr>
              <a:t>Purpose:</a:t>
            </a:r>
            <a:r>
              <a:rPr b="1" spc="-63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To</a:t>
            </a:r>
            <a:r>
              <a:rPr spc="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study</a:t>
            </a:r>
            <a:r>
              <a:rPr spc="1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88" dirty="0">
                <a:latin typeface="Arial"/>
                <a:cs typeface="Arial"/>
              </a:rPr>
              <a:t>3D</a:t>
            </a:r>
            <a:r>
              <a:rPr spc="8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shapes</a:t>
            </a:r>
            <a:r>
              <a:rPr spc="9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1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proteins</a:t>
            </a:r>
            <a:r>
              <a:rPr spc="6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and</a:t>
            </a:r>
            <a:r>
              <a:rPr spc="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understand</a:t>
            </a:r>
            <a:r>
              <a:rPr spc="1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how</a:t>
            </a:r>
            <a:r>
              <a:rPr spc="11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they</a:t>
            </a:r>
            <a:r>
              <a:rPr spc="8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contribute</a:t>
            </a:r>
            <a:r>
              <a:rPr spc="1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151" dirty="0">
                <a:latin typeface="Arial"/>
                <a:cs typeface="Arial"/>
              </a:rPr>
              <a:t> </a:t>
            </a:r>
            <a:r>
              <a:rPr spc="-13" dirty="0">
                <a:latin typeface="Arial"/>
                <a:cs typeface="Arial"/>
              </a:rPr>
              <a:t>diseases.</a:t>
            </a:r>
            <a:endParaRPr dirty="0">
              <a:latin typeface="Arial"/>
              <a:cs typeface="Arial"/>
            </a:endParaRPr>
          </a:p>
          <a:p>
            <a:pPr marL="662878" indent="-441121">
              <a:spcBef>
                <a:spcPts val="433"/>
              </a:spcBef>
              <a:buFont typeface="Wingdings" panose="05000000000000000000" pitchFamily="2" charset="2"/>
              <a:buChar char="§"/>
              <a:tabLst>
                <a:tab pos="662878" algn="l"/>
              </a:tabLst>
            </a:pPr>
            <a:r>
              <a:rPr b="1" dirty="0">
                <a:latin typeface="Arial"/>
                <a:cs typeface="Arial"/>
              </a:rPr>
              <a:t>How</a:t>
            </a:r>
            <a:r>
              <a:rPr b="1" spc="10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it</a:t>
            </a:r>
            <a:r>
              <a:rPr b="1" spc="38" dirty="0">
                <a:latin typeface="Arial"/>
                <a:cs typeface="Arial"/>
              </a:rPr>
              <a:t> </a:t>
            </a:r>
            <a:r>
              <a:rPr b="1" spc="-13" dirty="0">
                <a:latin typeface="Arial"/>
                <a:cs typeface="Arial"/>
              </a:rPr>
              <a:t>works:</a:t>
            </a:r>
            <a:endParaRPr dirty="0">
              <a:latin typeface="Arial"/>
              <a:cs typeface="Arial"/>
            </a:endParaRPr>
          </a:p>
          <a:p>
            <a:pPr marL="1305812" lvl="1" indent="-432346">
              <a:spcBef>
                <a:spcPts val="264"/>
              </a:spcBef>
              <a:buClr>
                <a:srgbClr val="676767"/>
              </a:buClr>
              <a:buSzPct val="91666"/>
              <a:buFont typeface="Wingdings" panose="05000000000000000000" pitchFamily="2" charset="2"/>
              <a:buChar char="§"/>
              <a:tabLst>
                <a:tab pos="1305812" algn="l"/>
              </a:tabLst>
            </a:pPr>
            <a:r>
              <a:rPr dirty="0">
                <a:latin typeface="Arial"/>
                <a:cs typeface="Arial"/>
              </a:rPr>
              <a:t>Scientists</a:t>
            </a:r>
            <a:r>
              <a:rPr spc="2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analyze</a:t>
            </a:r>
            <a:r>
              <a:rPr spc="11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protein</a:t>
            </a:r>
            <a:r>
              <a:rPr spc="1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structures</a:t>
            </a:r>
            <a:r>
              <a:rPr spc="1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20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understand</a:t>
            </a:r>
            <a:r>
              <a:rPr spc="1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how</a:t>
            </a:r>
            <a:r>
              <a:rPr spc="11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they</a:t>
            </a:r>
            <a:r>
              <a:rPr spc="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work</a:t>
            </a:r>
            <a:r>
              <a:rPr spc="16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18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63" dirty="0">
                <a:latin typeface="Arial"/>
                <a:cs typeface="Arial"/>
              </a:rPr>
              <a:t> </a:t>
            </a:r>
            <a:r>
              <a:rPr spc="-13" dirty="0">
                <a:latin typeface="Arial"/>
                <a:cs typeface="Arial"/>
              </a:rPr>
              <a:t>body.</a:t>
            </a:r>
            <a:endParaRPr dirty="0">
              <a:latin typeface="Arial"/>
              <a:cs typeface="Arial"/>
            </a:endParaRPr>
          </a:p>
          <a:p>
            <a:pPr marL="1305812" lvl="1" indent="-431549">
              <a:spcBef>
                <a:spcPts val="352"/>
              </a:spcBef>
              <a:buClr>
                <a:srgbClr val="676767"/>
              </a:buClr>
              <a:buSzPct val="87500"/>
              <a:buFont typeface="Wingdings" panose="05000000000000000000" pitchFamily="2" charset="2"/>
              <a:buChar char="§"/>
              <a:tabLst>
                <a:tab pos="1305812" algn="l"/>
              </a:tabLst>
            </a:pPr>
            <a:r>
              <a:rPr dirty="0">
                <a:latin typeface="Arial"/>
                <a:cs typeface="Arial"/>
              </a:rPr>
              <a:t>Structural</a:t>
            </a:r>
            <a:r>
              <a:rPr spc="15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information</a:t>
            </a:r>
            <a:r>
              <a:rPr spc="9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helps</a:t>
            </a:r>
            <a:r>
              <a:rPr spc="13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1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discovering</a:t>
            </a:r>
            <a:r>
              <a:rPr spc="20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how</a:t>
            </a:r>
            <a:r>
              <a:rPr spc="4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proteins</a:t>
            </a:r>
            <a:r>
              <a:rPr spc="15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malfunction</a:t>
            </a:r>
            <a:r>
              <a:rPr spc="1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20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diseases</a:t>
            </a:r>
            <a:r>
              <a:rPr spc="20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like</a:t>
            </a:r>
            <a:r>
              <a:rPr spc="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Alzheimer's</a:t>
            </a:r>
            <a:r>
              <a:rPr spc="2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or</a:t>
            </a:r>
            <a:r>
              <a:rPr spc="220" dirty="0">
                <a:latin typeface="Arial"/>
                <a:cs typeface="Arial"/>
              </a:rPr>
              <a:t> </a:t>
            </a:r>
            <a:r>
              <a:rPr spc="-13" dirty="0">
                <a:latin typeface="Arial"/>
                <a:cs typeface="Arial"/>
              </a:rPr>
              <a:t>cancer.</a:t>
            </a:r>
            <a:endParaRPr dirty="0">
              <a:latin typeface="Arial"/>
              <a:cs typeface="Arial"/>
            </a:endParaRPr>
          </a:p>
          <a:p>
            <a:pPr marL="1310600" lvl="1" indent="-436335">
              <a:spcBef>
                <a:spcPts val="345"/>
              </a:spcBef>
              <a:buClr>
                <a:srgbClr val="676767"/>
              </a:buClr>
              <a:buSzPct val="87500"/>
              <a:buFont typeface="Wingdings" panose="05000000000000000000" pitchFamily="2" charset="2"/>
              <a:buChar char="§"/>
              <a:tabLst>
                <a:tab pos="1310600" algn="l"/>
              </a:tabLst>
            </a:pPr>
            <a:r>
              <a:rPr dirty="0">
                <a:latin typeface="Arial"/>
                <a:cs typeface="Arial"/>
              </a:rPr>
              <a:t>By</a:t>
            </a:r>
            <a:r>
              <a:rPr spc="1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understanding</a:t>
            </a:r>
            <a:r>
              <a:rPr spc="36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these</a:t>
            </a:r>
            <a:r>
              <a:rPr spc="1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structures,</a:t>
            </a:r>
            <a:r>
              <a:rPr spc="24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they</a:t>
            </a:r>
            <a:r>
              <a:rPr spc="10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can</a:t>
            </a:r>
            <a:r>
              <a:rPr spc="6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develop</a:t>
            </a:r>
            <a:r>
              <a:rPr spc="11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drugs</a:t>
            </a:r>
            <a:r>
              <a:rPr spc="1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that</a:t>
            </a:r>
            <a:r>
              <a:rPr spc="11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specifically</a:t>
            </a:r>
            <a:r>
              <a:rPr spc="17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target</a:t>
            </a:r>
            <a:r>
              <a:rPr spc="1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abnormal</a:t>
            </a:r>
            <a:r>
              <a:rPr spc="119" dirty="0">
                <a:latin typeface="Arial"/>
                <a:cs typeface="Arial"/>
              </a:rPr>
              <a:t> </a:t>
            </a:r>
            <a:r>
              <a:rPr spc="-13" dirty="0">
                <a:latin typeface="Arial"/>
                <a:cs typeface="Arial"/>
              </a:rPr>
              <a:t>proteins.</a:t>
            </a:r>
            <a:endParaRPr dirty="0">
              <a:latin typeface="Arial"/>
              <a:cs typeface="Arial"/>
            </a:endParaRPr>
          </a:p>
          <a:p>
            <a:pPr marL="301704" indent="-285750">
              <a:buFont typeface="Wingdings" panose="05000000000000000000" pitchFamily="2" charset="2"/>
              <a:buChar char="§"/>
            </a:pPr>
            <a:r>
              <a:rPr b="1" dirty="0">
                <a:latin typeface="Arial"/>
                <a:cs typeface="Arial"/>
              </a:rPr>
              <a:t>Real-life</a:t>
            </a:r>
            <a:r>
              <a:rPr b="1" spc="88" dirty="0">
                <a:latin typeface="Arial"/>
                <a:cs typeface="Arial"/>
              </a:rPr>
              <a:t> </a:t>
            </a:r>
            <a:r>
              <a:rPr b="1" spc="-13" dirty="0">
                <a:latin typeface="Arial"/>
                <a:cs typeface="Arial"/>
              </a:rPr>
              <a:t>Example:</a:t>
            </a:r>
            <a:endParaRPr dirty="0">
              <a:latin typeface="Arial"/>
              <a:cs typeface="Arial"/>
            </a:endParaRPr>
          </a:p>
          <a:p>
            <a:pPr marL="285750" indent="-285750">
              <a:spcBef>
                <a:spcPts val="295"/>
              </a:spcBef>
              <a:buFont typeface="Wingdings" panose="05000000000000000000" pitchFamily="2" charset="2"/>
              <a:buChar char="§"/>
            </a:pPr>
            <a:endParaRPr dirty="0">
              <a:latin typeface="Arial"/>
              <a:cs typeface="Arial"/>
            </a:endParaRPr>
          </a:p>
          <a:p>
            <a:pPr marL="666866" indent="-445109">
              <a:buFont typeface="Wingdings" panose="05000000000000000000" pitchFamily="2" charset="2"/>
              <a:buChar char="§"/>
              <a:tabLst>
                <a:tab pos="666866" algn="l"/>
              </a:tabLst>
            </a:pPr>
            <a:r>
              <a:rPr b="1" dirty="0">
                <a:latin typeface="Arial"/>
                <a:cs typeface="Arial"/>
              </a:rPr>
              <a:t>Alzheimer's</a:t>
            </a:r>
            <a:r>
              <a:rPr b="1" spc="214" dirty="0">
                <a:latin typeface="Arial"/>
                <a:cs typeface="Arial"/>
              </a:rPr>
              <a:t> </a:t>
            </a:r>
            <a:r>
              <a:rPr b="1" spc="-13" dirty="0">
                <a:latin typeface="Arial"/>
                <a:cs typeface="Arial"/>
              </a:rPr>
              <a:t>Disease:</a:t>
            </a:r>
            <a:endParaRPr dirty="0">
              <a:latin typeface="Arial"/>
              <a:cs typeface="Arial"/>
            </a:endParaRPr>
          </a:p>
          <a:p>
            <a:pPr marL="1305812" lvl="1" indent="-432346">
              <a:spcBef>
                <a:spcPts val="345"/>
              </a:spcBef>
              <a:buClr>
                <a:srgbClr val="676767"/>
              </a:buClr>
              <a:buFont typeface="Wingdings" panose="05000000000000000000" pitchFamily="2" charset="2"/>
              <a:buChar char="§"/>
              <a:tabLst>
                <a:tab pos="1305812" algn="l"/>
              </a:tabLst>
            </a:pPr>
            <a:r>
              <a:rPr dirty="0">
                <a:latin typeface="Arial"/>
                <a:cs typeface="Arial"/>
              </a:rPr>
              <a:t>Structural</a:t>
            </a:r>
            <a:r>
              <a:rPr spc="15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proteomics</a:t>
            </a:r>
            <a:r>
              <a:rPr spc="8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helped</a:t>
            </a:r>
            <a:r>
              <a:rPr spc="1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reveal</a:t>
            </a:r>
            <a:r>
              <a:rPr spc="1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1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structure</a:t>
            </a:r>
            <a:r>
              <a:rPr spc="13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22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amyloid-beta</a:t>
            </a:r>
            <a:r>
              <a:rPr b="1" spc="232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plaques</a:t>
            </a:r>
            <a:r>
              <a:rPr b="1" spc="9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(protein</a:t>
            </a:r>
            <a:r>
              <a:rPr spc="12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clumps</a:t>
            </a:r>
            <a:r>
              <a:rPr spc="14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1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-38" dirty="0">
                <a:latin typeface="Arial"/>
                <a:cs typeface="Arial"/>
              </a:rPr>
              <a:t> </a:t>
            </a:r>
            <a:r>
              <a:rPr spc="-13" dirty="0">
                <a:latin typeface="Arial"/>
                <a:cs typeface="Arial"/>
              </a:rPr>
              <a:t>brain).</a:t>
            </a:r>
            <a:endParaRPr dirty="0">
              <a:latin typeface="Arial"/>
              <a:cs typeface="Arial"/>
            </a:endParaRPr>
          </a:p>
          <a:p>
            <a:pPr marL="1310600" lvl="1" indent="-437132">
              <a:spcBef>
                <a:spcPts val="352"/>
              </a:spcBef>
              <a:buClr>
                <a:srgbClr val="676767"/>
              </a:buClr>
              <a:buFont typeface="Wingdings" panose="05000000000000000000" pitchFamily="2" charset="2"/>
              <a:buChar char="§"/>
              <a:tabLst>
                <a:tab pos="1310600" algn="l"/>
              </a:tabLst>
            </a:pPr>
            <a:r>
              <a:rPr dirty="0">
                <a:latin typeface="Arial"/>
                <a:cs typeface="Arial"/>
              </a:rPr>
              <a:t>This</a:t>
            </a:r>
            <a:r>
              <a:rPr spc="6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led</a:t>
            </a:r>
            <a:r>
              <a:rPr spc="7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12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research</a:t>
            </a:r>
            <a:r>
              <a:rPr spc="182" dirty="0">
                <a:latin typeface="Arial"/>
                <a:cs typeface="Arial"/>
              </a:rPr>
              <a:t> </a:t>
            </a:r>
            <a:r>
              <a:rPr spc="63" dirty="0">
                <a:latin typeface="Arial"/>
                <a:cs typeface="Arial"/>
              </a:rPr>
              <a:t>on</a:t>
            </a:r>
            <a:r>
              <a:rPr spc="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therapies</a:t>
            </a:r>
            <a:r>
              <a:rPr spc="14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aimed</a:t>
            </a:r>
            <a:r>
              <a:rPr spc="9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at</a:t>
            </a:r>
            <a:r>
              <a:rPr spc="10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preventing</a:t>
            </a:r>
            <a:r>
              <a:rPr spc="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plaque</a:t>
            </a:r>
            <a:r>
              <a:rPr spc="1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formation,</a:t>
            </a:r>
            <a:r>
              <a:rPr spc="2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which</a:t>
            </a:r>
            <a:r>
              <a:rPr spc="16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is</a:t>
            </a:r>
            <a:r>
              <a:rPr spc="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linked</a:t>
            </a:r>
            <a:r>
              <a:rPr spc="4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15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disease's</a:t>
            </a:r>
            <a:r>
              <a:rPr spc="170" dirty="0">
                <a:latin typeface="Arial"/>
                <a:cs typeface="Arial"/>
              </a:rPr>
              <a:t> </a:t>
            </a:r>
            <a:r>
              <a:rPr spc="-13" dirty="0">
                <a:latin typeface="Arial"/>
                <a:cs typeface="Arial"/>
              </a:rPr>
              <a:t>progression.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6DE6D8FA-F8D5-E84E-371B-4E59CC79030F}"/>
              </a:ext>
            </a:extLst>
          </p:cNvPr>
          <p:cNvSpPr txBox="1"/>
          <p:nvPr/>
        </p:nvSpPr>
        <p:spPr>
          <a:xfrm>
            <a:off x="1406011" y="5515588"/>
            <a:ext cx="10432026" cy="987237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15156" marR="6381">
              <a:lnSpc>
                <a:spcPct val="119200"/>
              </a:lnSpc>
              <a:spcBef>
                <a:spcPts val="119"/>
              </a:spcBef>
              <a:tabLst>
                <a:tab pos="448300" algn="l"/>
                <a:tab pos="452289" algn="l"/>
              </a:tabLst>
            </a:pPr>
            <a:r>
              <a:rPr lang="en-GB" b="1" dirty="0">
                <a:latin typeface="Arial"/>
                <a:cs typeface="Arial"/>
              </a:rPr>
              <a:t>Impact:</a:t>
            </a:r>
          </a:p>
          <a:p>
            <a:pPr marL="448300" marR="6381" indent="-433144">
              <a:lnSpc>
                <a:spcPct val="119200"/>
              </a:lnSpc>
              <a:spcBef>
                <a:spcPts val="119"/>
              </a:spcBef>
              <a:buFont typeface="Wingdings" panose="05000000000000000000" pitchFamily="2" charset="2"/>
              <a:buChar char="§"/>
              <a:tabLst>
                <a:tab pos="448300" algn="l"/>
                <a:tab pos="452289" algn="l"/>
              </a:tabLst>
            </a:pPr>
            <a:r>
              <a:rPr dirty="0">
                <a:latin typeface="Arial"/>
                <a:cs typeface="Arial"/>
              </a:rPr>
              <a:t>Structural</a:t>
            </a:r>
            <a:r>
              <a:rPr spc="8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proteomics</a:t>
            </a:r>
            <a:r>
              <a:rPr spc="2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plays</a:t>
            </a:r>
            <a:r>
              <a:rPr spc="11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crucial</a:t>
            </a:r>
            <a:r>
              <a:rPr spc="1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role</a:t>
            </a:r>
            <a:r>
              <a:rPr spc="5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12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drug</a:t>
            </a:r>
            <a:r>
              <a:rPr spc="8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discovery</a:t>
            </a:r>
            <a:r>
              <a:rPr spc="17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by</a:t>
            </a:r>
            <a:r>
              <a:rPr spc="27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providing</a:t>
            </a:r>
            <a:r>
              <a:rPr spc="14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detailed</a:t>
            </a:r>
            <a:r>
              <a:rPr spc="21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protein</a:t>
            </a:r>
            <a:r>
              <a:rPr spc="15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structures,</a:t>
            </a:r>
            <a:r>
              <a:rPr spc="28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enabling</a:t>
            </a:r>
            <a:r>
              <a:rPr spc="1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 development</a:t>
            </a:r>
            <a:r>
              <a:rPr spc="132" dirty="0">
                <a:latin typeface="Arial"/>
                <a:cs typeface="Arial"/>
              </a:rPr>
              <a:t> </a:t>
            </a:r>
            <a:r>
              <a:rPr spc="-31" dirty="0">
                <a:latin typeface="Arial"/>
                <a:cs typeface="Arial"/>
              </a:rPr>
              <a:t>of </a:t>
            </a:r>
            <a:r>
              <a:rPr dirty="0">
                <a:latin typeface="Arial"/>
                <a:cs typeface="Arial"/>
              </a:rPr>
              <a:t>more</a:t>
            </a:r>
            <a:r>
              <a:rPr spc="9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precise</a:t>
            </a:r>
            <a:r>
              <a:rPr spc="226" dirty="0">
                <a:latin typeface="Arial"/>
                <a:cs typeface="Arial"/>
              </a:rPr>
              <a:t> </a:t>
            </a:r>
            <a:r>
              <a:rPr spc="-13" dirty="0">
                <a:latin typeface="Arial"/>
                <a:cs typeface="Arial"/>
              </a:rPr>
              <a:t>treatments.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477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B3532474-7F54-BD68-C75A-35A569172E57}"/>
              </a:ext>
            </a:extLst>
          </p:cNvPr>
          <p:cNvSpPr txBox="1">
            <a:spLocks/>
          </p:cNvSpPr>
          <p:nvPr/>
        </p:nvSpPr>
        <p:spPr>
          <a:xfrm>
            <a:off x="271224" y="293321"/>
            <a:ext cx="6470069" cy="5733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51"/>
              </a:spcBef>
            </a:pP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4000" b="1" spc="4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spc="-13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5C8CF56A-A1D5-0353-59DE-22DF0C8BE865}"/>
              </a:ext>
            </a:extLst>
          </p:cNvPr>
          <p:cNvSpPr txBox="1"/>
          <p:nvPr/>
        </p:nvSpPr>
        <p:spPr>
          <a:xfrm>
            <a:off x="434580" y="1108710"/>
            <a:ext cx="5740316" cy="4137394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494566" marR="154750" indent="-479410">
              <a:lnSpc>
                <a:spcPct val="118800"/>
              </a:lnSpc>
              <a:spcBef>
                <a:spcPts val="119"/>
              </a:spcBef>
              <a:buFont typeface="Wingdings" panose="05000000000000000000" pitchFamily="2" charset="2"/>
              <a:buChar char="§"/>
              <a:tabLst>
                <a:tab pos="502543" algn="l"/>
              </a:tabLst>
            </a:pPr>
            <a:r>
              <a:rPr sz="2000">
                <a:latin typeface="Arial"/>
                <a:cs typeface="Arial"/>
              </a:rPr>
              <a:t>Primary:</a:t>
            </a:r>
            <a:r>
              <a:rPr sz="2000" spc="-38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the</a:t>
            </a:r>
            <a:r>
              <a:rPr sz="2000" spc="88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exact</a:t>
            </a:r>
            <a:r>
              <a:rPr sz="2000" spc="10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ordering</a:t>
            </a:r>
            <a:r>
              <a:rPr sz="2000" spc="245">
                <a:latin typeface="Arial"/>
                <a:cs typeface="Arial"/>
              </a:rPr>
              <a:t> </a:t>
            </a:r>
            <a:r>
              <a:rPr sz="2000" spc="63">
                <a:latin typeface="Arial"/>
                <a:cs typeface="Arial"/>
              </a:rPr>
              <a:t>of</a:t>
            </a:r>
            <a:r>
              <a:rPr sz="2000" spc="57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amino</a:t>
            </a:r>
            <a:r>
              <a:rPr sz="2000" spc="157">
                <a:latin typeface="Arial"/>
                <a:cs typeface="Arial"/>
              </a:rPr>
              <a:t> </a:t>
            </a:r>
            <a:r>
              <a:rPr sz="2000" spc="-13">
                <a:latin typeface="Arial"/>
                <a:cs typeface="Arial"/>
              </a:rPr>
              <a:t>acids 	</a:t>
            </a:r>
            <a:r>
              <a:rPr sz="2000">
                <a:latin typeface="Arial"/>
                <a:cs typeface="Arial"/>
              </a:rPr>
              <a:t>forming</a:t>
            </a:r>
            <a:r>
              <a:rPr sz="2000" spc="143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their</a:t>
            </a:r>
            <a:r>
              <a:rPr sz="2000" spc="31">
                <a:latin typeface="Arial"/>
                <a:cs typeface="Arial"/>
              </a:rPr>
              <a:t> </a:t>
            </a:r>
            <a:r>
              <a:rPr sz="2000" spc="-13">
                <a:latin typeface="Arial"/>
                <a:cs typeface="Arial"/>
              </a:rPr>
              <a:t>chains.</a:t>
            </a:r>
            <a:endParaRPr sz="2000">
              <a:latin typeface="Arial"/>
              <a:cs typeface="Arial"/>
            </a:endParaRPr>
          </a:p>
          <a:p>
            <a:pPr marL="498554" marR="6381" indent="-483398">
              <a:lnSpc>
                <a:spcPct val="118800"/>
              </a:lnSpc>
              <a:spcBef>
                <a:spcPts val="6"/>
              </a:spcBef>
              <a:buFont typeface="Wingdings" panose="05000000000000000000" pitchFamily="2" charset="2"/>
              <a:buChar char="§"/>
              <a:tabLst>
                <a:tab pos="498554" algn="l"/>
                <a:tab pos="503340" algn="l"/>
              </a:tabLst>
            </a:pPr>
            <a:r>
              <a:rPr sz="2000">
                <a:latin typeface="Arial"/>
                <a:cs typeface="Arial"/>
              </a:rPr>
              <a:t>	Secondary:</a:t>
            </a:r>
            <a:r>
              <a:rPr sz="2000" spc="314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local</a:t>
            </a:r>
            <a:r>
              <a:rPr sz="2000" spc="57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folded</a:t>
            </a:r>
            <a:r>
              <a:rPr sz="2000" spc="182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structures</a:t>
            </a:r>
            <a:r>
              <a:rPr sz="2000" spc="138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that</a:t>
            </a:r>
            <a:r>
              <a:rPr sz="2000" spc="50">
                <a:latin typeface="Arial"/>
                <a:cs typeface="Arial"/>
              </a:rPr>
              <a:t> </a:t>
            </a:r>
            <a:r>
              <a:rPr sz="2000" spc="-25">
                <a:latin typeface="Arial"/>
                <a:cs typeface="Arial"/>
              </a:rPr>
              <a:t>form </a:t>
            </a:r>
            <a:r>
              <a:rPr sz="2000">
                <a:latin typeface="Arial"/>
                <a:cs typeface="Arial"/>
              </a:rPr>
              <a:t>within</a:t>
            </a:r>
            <a:r>
              <a:rPr sz="2000" spc="113">
                <a:latin typeface="Arial"/>
                <a:cs typeface="Arial"/>
              </a:rPr>
              <a:t> </a:t>
            </a:r>
            <a:r>
              <a:rPr sz="2000" spc="126">
                <a:latin typeface="Arial"/>
                <a:cs typeface="Arial"/>
              </a:rPr>
              <a:t>a</a:t>
            </a:r>
            <a:r>
              <a:rPr sz="2000" spc="-13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polypeptide</a:t>
            </a:r>
            <a:r>
              <a:rPr sz="2000" spc="201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due</a:t>
            </a:r>
            <a:r>
              <a:rPr sz="2000" spc="-2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to</a:t>
            </a:r>
            <a:r>
              <a:rPr sz="2000" spc="57">
                <a:latin typeface="Arial"/>
                <a:cs typeface="Arial"/>
              </a:rPr>
              <a:t> </a:t>
            </a:r>
            <a:r>
              <a:rPr sz="2000" spc="-13">
                <a:latin typeface="Arial"/>
                <a:cs typeface="Arial"/>
              </a:rPr>
              <a:t>interactions </a:t>
            </a:r>
            <a:r>
              <a:rPr sz="2000">
                <a:latin typeface="Arial"/>
                <a:cs typeface="Arial"/>
              </a:rPr>
              <a:t>between</a:t>
            </a:r>
            <a:r>
              <a:rPr sz="2000" spc="132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atoms</a:t>
            </a:r>
            <a:r>
              <a:rPr sz="2000" spc="82">
                <a:latin typeface="Arial"/>
                <a:cs typeface="Arial"/>
              </a:rPr>
              <a:t> </a:t>
            </a:r>
            <a:r>
              <a:rPr sz="2000" spc="63">
                <a:latin typeface="Arial"/>
                <a:cs typeface="Arial"/>
              </a:rPr>
              <a:t>of</a:t>
            </a:r>
            <a:r>
              <a:rPr sz="2000" spc="-57">
                <a:latin typeface="Arial"/>
                <a:cs typeface="Arial"/>
              </a:rPr>
              <a:t> </a:t>
            </a:r>
            <a:r>
              <a:rPr sz="2000" spc="63">
                <a:latin typeface="Arial"/>
                <a:cs typeface="Arial"/>
              </a:rPr>
              <a:t>the</a:t>
            </a:r>
            <a:r>
              <a:rPr sz="2000" spc="-63">
                <a:latin typeface="Arial"/>
                <a:cs typeface="Arial"/>
              </a:rPr>
              <a:t> </a:t>
            </a:r>
            <a:r>
              <a:rPr sz="2000" spc="-13">
                <a:latin typeface="Arial"/>
                <a:cs typeface="Arial"/>
              </a:rPr>
              <a:t>backbone.</a:t>
            </a:r>
            <a:endParaRPr sz="2000">
              <a:latin typeface="Arial"/>
              <a:cs typeface="Arial"/>
            </a:endParaRPr>
          </a:p>
          <a:p>
            <a:pPr marL="496959" marR="402034" indent="-481803" algn="just">
              <a:lnSpc>
                <a:spcPct val="117200"/>
              </a:lnSpc>
              <a:spcBef>
                <a:spcPts val="38"/>
              </a:spcBef>
              <a:buFont typeface="Wingdings" panose="05000000000000000000" pitchFamily="2" charset="2"/>
              <a:buChar char="§"/>
              <a:tabLst>
                <a:tab pos="496959" algn="l"/>
                <a:tab pos="501745" algn="l"/>
              </a:tabLst>
            </a:pPr>
            <a:r>
              <a:rPr sz="2000">
                <a:latin typeface="Arial"/>
                <a:cs typeface="Arial"/>
              </a:rPr>
              <a:t>	Tertiary:</a:t>
            </a:r>
            <a:r>
              <a:rPr sz="2000" spc="138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represents</a:t>
            </a:r>
            <a:r>
              <a:rPr sz="2000" spc="126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overall</a:t>
            </a:r>
            <a:r>
              <a:rPr sz="2000" spc="57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folding</a:t>
            </a:r>
            <a:r>
              <a:rPr sz="2000" spc="44">
                <a:latin typeface="Arial"/>
                <a:cs typeface="Arial"/>
              </a:rPr>
              <a:t> </a:t>
            </a:r>
            <a:r>
              <a:rPr sz="2000" spc="63">
                <a:latin typeface="Arial"/>
                <a:cs typeface="Arial"/>
              </a:rPr>
              <a:t>of</a:t>
            </a:r>
            <a:r>
              <a:rPr sz="2000" spc="-57">
                <a:latin typeface="Arial"/>
                <a:cs typeface="Arial"/>
              </a:rPr>
              <a:t> </a:t>
            </a:r>
            <a:r>
              <a:rPr sz="2000" spc="-31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polypeptide</a:t>
            </a:r>
            <a:r>
              <a:rPr sz="2000" spc="264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chains,</a:t>
            </a:r>
            <a:r>
              <a:rPr sz="2000" spc="-6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further</a:t>
            </a:r>
            <a:r>
              <a:rPr sz="2000" spc="151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folding</a:t>
            </a:r>
            <a:r>
              <a:rPr sz="2000" spc="214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of</a:t>
            </a:r>
            <a:r>
              <a:rPr sz="2000" spc="126">
                <a:latin typeface="Arial"/>
                <a:cs typeface="Arial"/>
              </a:rPr>
              <a:t> </a:t>
            </a:r>
            <a:r>
              <a:rPr sz="2000" spc="-31">
                <a:latin typeface="Arial"/>
                <a:cs typeface="Arial"/>
              </a:rPr>
              <a:t>the </a:t>
            </a:r>
            <a:r>
              <a:rPr sz="2000">
                <a:latin typeface="Arial"/>
                <a:cs typeface="Arial"/>
              </a:rPr>
              <a:t>secondary</a:t>
            </a:r>
            <a:r>
              <a:rPr sz="2000" spc="251">
                <a:latin typeface="Arial"/>
                <a:cs typeface="Arial"/>
              </a:rPr>
              <a:t> </a:t>
            </a:r>
            <a:r>
              <a:rPr sz="2000" spc="-13">
                <a:latin typeface="Arial"/>
                <a:cs typeface="Arial"/>
              </a:rPr>
              <a:t>structure.</a:t>
            </a:r>
            <a:endParaRPr sz="2000">
              <a:latin typeface="Arial"/>
              <a:cs typeface="Arial"/>
            </a:endParaRPr>
          </a:p>
          <a:p>
            <a:pPr marL="493768" marR="210589" indent="-478612">
              <a:lnSpc>
                <a:spcPct val="118800"/>
              </a:lnSpc>
              <a:buFont typeface="Wingdings" panose="05000000000000000000" pitchFamily="2" charset="2"/>
              <a:buChar char="§"/>
              <a:tabLst>
                <a:tab pos="496161" algn="l"/>
              </a:tabLst>
            </a:pPr>
            <a:r>
              <a:rPr sz="2000">
                <a:latin typeface="Arial"/>
                <a:cs typeface="Arial"/>
              </a:rPr>
              <a:t>Quaternary:</a:t>
            </a:r>
            <a:r>
              <a:rPr sz="2000" spc="264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the</a:t>
            </a:r>
            <a:r>
              <a:rPr sz="2000" spc="50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spatial</a:t>
            </a:r>
            <a:r>
              <a:rPr sz="2000" spc="57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arrangement</a:t>
            </a:r>
            <a:r>
              <a:rPr sz="2000" spc="308">
                <a:latin typeface="Arial"/>
                <a:cs typeface="Arial"/>
              </a:rPr>
              <a:t> </a:t>
            </a:r>
            <a:r>
              <a:rPr sz="2000" spc="31">
                <a:latin typeface="Arial"/>
                <a:cs typeface="Arial"/>
              </a:rPr>
              <a:t>of 	</a:t>
            </a:r>
            <a:r>
              <a:rPr sz="2000">
                <a:latin typeface="Arial"/>
                <a:cs typeface="Arial"/>
              </a:rPr>
              <a:t>various</a:t>
            </a:r>
            <a:r>
              <a:rPr sz="2000" spc="182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tertiary</a:t>
            </a:r>
            <a:r>
              <a:rPr sz="2000" spc="113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structures</a:t>
            </a:r>
            <a:r>
              <a:rPr sz="2000" spc="188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gives</a:t>
            </a:r>
            <a:r>
              <a:rPr sz="2000" spc="126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rise</a:t>
            </a:r>
            <a:r>
              <a:rPr sz="2000" spc="126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to</a:t>
            </a:r>
            <a:r>
              <a:rPr sz="2000" spc="82">
                <a:latin typeface="Arial"/>
                <a:cs typeface="Arial"/>
              </a:rPr>
              <a:t> </a:t>
            </a:r>
            <a:r>
              <a:rPr sz="2000" spc="-31">
                <a:latin typeface="Arial"/>
                <a:cs typeface="Arial"/>
              </a:rPr>
              <a:t>the 	</a:t>
            </a:r>
            <a:r>
              <a:rPr sz="2000">
                <a:latin typeface="Arial"/>
                <a:cs typeface="Arial"/>
              </a:rPr>
              <a:t>quaternary</a:t>
            </a:r>
            <a:r>
              <a:rPr sz="2000" spc="308">
                <a:latin typeface="Arial"/>
                <a:cs typeface="Arial"/>
              </a:rPr>
              <a:t> </a:t>
            </a:r>
            <a:r>
              <a:rPr sz="2000" spc="-13">
                <a:latin typeface="Arial"/>
                <a:cs typeface="Arial"/>
              </a:rPr>
              <a:t>structure.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6369E-3481-BC18-C0F4-4A1F045D9281}"/>
              </a:ext>
            </a:extLst>
          </p:cNvPr>
          <p:cNvSpPr txBox="1"/>
          <p:nvPr/>
        </p:nvSpPr>
        <p:spPr>
          <a:xfrm>
            <a:off x="2294654" y="6287680"/>
            <a:ext cx="88932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954">
              <a:spcBef>
                <a:spcPts val="132"/>
              </a:spcBef>
            </a:pPr>
            <a:r>
              <a:rPr lang="en-GB" sz="1200" dirty="0" err="1">
                <a:latin typeface="Arial"/>
                <a:cs typeface="Arial"/>
              </a:rPr>
              <a:t>source:</a:t>
            </a:r>
            <a:r>
              <a:rPr lang="en-GB" sz="1200" dirty="0" err="1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20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://www.news-medical.neUlife-sciences/Protein-Structl.Jre-and-</a:t>
            </a:r>
            <a:r>
              <a:rPr lang="en-GB" sz="1200" spc="-13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Function.aspx</a:t>
            </a:r>
            <a:endParaRPr lang="en-GB" sz="12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8DF79A-2AF4-0207-6CBA-5AEEF778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66" y="1108710"/>
            <a:ext cx="3299746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 descr="$PPTXTitle">
            <a:extLst>
              <a:ext uri="{FF2B5EF4-FFF2-40B4-BE49-F238E27FC236}">
                <a16:creationId xmlns:a16="http://schemas.microsoft.com/office/drawing/2014/main" id="{3FF1D407-63B9-CF0C-CE8A-8962E74D78F3}"/>
              </a:ext>
            </a:extLst>
          </p:cNvPr>
          <p:cNvSpPr txBox="1">
            <a:spLocks/>
          </p:cNvSpPr>
          <p:nvPr/>
        </p:nvSpPr>
        <p:spPr>
          <a:xfrm>
            <a:off x="205767" y="192337"/>
            <a:ext cx="10737536" cy="6287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156">
              <a:spcBef>
                <a:spcPts val="151"/>
              </a:spcBef>
            </a:pP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b="1" spc="314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n-GB" b="1" spc="207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determines</a:t>
            </a:r>
            <a:r>
              <a:rPr lang="en-GB" b="1" spc="27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spc="-13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GB" b="1" spc="-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991BF57-A7DC-E9A9-6CB8-70632CC2367A}"/>
              </a:ext>
            </a:extLst>
          </p:cNvPr>
          <p:cNvSpPr txBox="1"/>
          <p:nvPr/>
        </p:nvSpPr>
        <p:spPr>
          <a:xfrm>
            <a:off x="136487" y="1443250"/>
            <a:ext cx="11388896" cy="2286748"/>
          </a:xfrm>
          <a:prstGeom prst="rect">
            <a:avLst/>
          </a:prstGeom>
        </p:spPr>
        <p:txBody>
          <a:bodyPr vert="horz" wrap="square" lIns="0" tIns="44672" rIns="0" bIns="0" rtlCol="0">
            <a:spAutoFit/>
          </a:bodyPr>
          <a:lstStyle/>
          <a:p>
            <a:pPr marL="523281" marR="398844" indent="-508127">
              <a:lnSpc>
                <a:spcPts val="2801"/>
              </a:lnSpc>
              <a:spcBef>
                <a:spcPts val="352"/>
              </a:spcBef>
              <a:buFont typeface="Wingdings" panose="05000000000000000000" pitchFamily="2" charset="2"/>
              <a:buChar char="§"/>
              <a:tabLst>
                <a:tab pos="527270" algn="l"/>
              </a:tabLst>
            </a:pP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450"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2450" spc="2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63" dirty="0">
                <a:latin typeface="Arial" panose="020B0604020202020204" pitchFamily="34" charset="0"/>
                <a:cs typeface="Arial" panose="020B0604020202020204" pitchFamily="34" charset="0"/>
              </a:rPr>
              <a:t>has a</a:t>
            </a:r>
            <a:r>
              <a:rPr sz="2450" spc="2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sz="2450"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sz="2450"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94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50"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amino</a:t>
            </a:r>
            <a:r>
              <a:rPr sz="2450" spc="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acids,</a:t>
            </a:r>
            <a:r>
              <a:rPr sz="2450"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7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450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450"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-13" dirty="0">
                <a:latin typeface="Arial" panose="020B0604020202020204" pitchFamily="34" charset="0"/>
                <a:cs typeface="Arial" panose="020B0604020202020204" pitchFamily="34" charset="0"/>
              </a:rPr>
              <a:t>interactions 	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sz="2450" spc="2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sz="2450" spc="2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amino</a:t>
            </a:r>
            <a:r>
              <a:rPr sz="2450"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acids</a:t>
            </a:r>
            <a:r>
              <a:rPr sz="2450" spc="2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sz="2450" spc="4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sz="2450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sz="2450" spc="3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-13" dirty="0">
                <a:latin typeface="Arial" panose="020B0604020202020204" pitchFamily="34" charset="0"/>
                <a:cs typeface="Arial" panose="020B0604020202020204" pitchFamily="34" charset="0"/>
              </a:rPr>
              <a:t>shape.</a:t>
            </a:r>
            <a:endParaRPr sz="2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Clr>
                <a:srgbClr val="070707"/>
              </a:buClr>
              <a:buFont typeface="Wingdings" panose="05000000000000000000" pitchFamily="2" charset="2"/>
              <a:buChar char="§"/>
            </a:pPr>
            <a:endParaRPr sz="2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572"/>
              </a:spcBef>
              <a:buClr>
                <a:srgbClr val="070707"/>
              </a:buClr>
              <a:buFont typeface="Wingdings" panose="05000000000000000000" pitchFamily="2" charset="2"/>
              <a:buChar char="§"/>
            </a:pPr>
            <a:endParaRPr sz="2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3281" marR="6381" indent="-508127">
              <a:lnSpc>
                <a:spcPts val="2713"/>
              </a:lnSpc>
              <a:spcBef>
                <a:spcPts val="6"/>
              </a:spcBef>
              <a:buFont typeface="Wingdings" panose="05000000000000000000" pitchFamily="2" charset="2"/>
              <a:buChar char="§"/>
              <a:tabLst>
                <a:tab pos="523281" algn="l"/>
                <a:tab pos="601456" algn="l"/>
              </a:tabLst>
            </a:pP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450" spc="69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sz="2450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sz="2450" spc="25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69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450"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crucial</a:t>
            </a:r>
            <a:r>
              <a:rPr sz="2450" spc="2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2450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82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450" spc="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protein's</a:t>
            </a:r>
            <a:r>
              <a:rPr sz="2450" spc="2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function,</a:t>
            </a:r>
            <a:r>
              <a:rPr sz="2450" spc="30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sz="2450" spc="3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it's</a:t>
            </a:r>
            <a:r>
              <a:rPr sz="2450" spc="14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digesting</a:t>
            </a:r>
            <a:r>
              <a:rPr sz="2450" spc="2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63" dirty="0">
                <a:latin typeface="Arial" panose="020B0604020202020204" pitchFamily="34" charset="0"/>
                <a:cs typeface="Arial" panose="020B0604020202020204" pitchFamily="34" charset="0"/>
              </a:rPr>
              <a:t>food</a:t>
            </a:r>
            <a:r>
              <a:rPr sz="2450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-31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450"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stomach</a:t>
            </a:r>
            <a:r>
              <a:rPr sz="2450"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63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450"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transporting</a:t>
            </a:r>
            <a:r>
              <a:rPr sz="2450" spc="38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oxygen</a:t>
            </a:r>
            <a:r>
              <a:rPr sz="2450" spc="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450" spc="2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450"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50" spc="-13" dirty="0">
                <a:latin typeface="Arial" panose="020B0604020202020204" pitchFamily="34" charset="0"/>
                <a:cs typeface="Arial" panose="020B0604020202020204" pitchFamily="34" charset="0"/>
              </a:rPr>
              <a:t>blood.</a:t>
            </a:r>
            <a:endParaRPr sz="2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65BFB7-A7C0-3D0D-D244-05C7066E1C54}"/>
              </a:ext>
            </a:extLst>
          </p:cNvPr>
          <p:cNvSpPr txBox="1"/>
          <p:nvPr/>
        </p:nvSpPr>
        <p:spPr>
          <a:xfrm>
            <a:off x="147483" y="129966"/>
            <a:ext cx="107859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Sickle Cell Disease is caused by single amino acid</a:t>
            </a:r>
            <a:r>
              <a:rPr lang="en-GB" sz="4000" b="1" spc="2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spc="-13" dirty="0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A43CB-58B5-7F6E-1628-4C023B82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07" y="1584028"/>
            <a:ext cx="8093141" cy="449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46DDA-3B24-F8DE-4E07-E99B004A28E6}"/>
              </a:ext>
            </a:extLst>
          </p:cNvPr>
          <p:cNvSpPr txBox="1"/>
          <p:nvPr/>
        </p:nvSpPr>
        <p:spPr>
          <a:xfrm>
            <a:off x="3358454" y="6358702"/>
            <a:ext cx="6131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954">
              <a:spcBef>
                <a:spcPts val="132"/>
              </a:spcBef>
            </a:pPr>
            <a:r>
              <a:rPr lang="fr-FR" sz="1200" dirty="0">
                <a:latin typeface="Arial"/>
                <a:cs typeface="Arial"/>
              </a:rPr>
              <a:t>Source:</a:t>
            </a:r>
            <a:r>
              <a:rPr lang="fr-FR" sz="1200" spc="415" dirty="0">
                <a:latin typeface="Arial"/>
                <a:cs typeface="Arial"/>
              </a:rPr>
              <a:t> </a:t>
            </a:r>
            <a:r>
              <a:rPr lang="fr-FR" sz="1200" spc="-13" dirty="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https://slideplayer.com/slide/7042803/</a:t>
            </a:r>
            <a:endParaRPr lang="fr-FR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939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8BC1939C-9761-0B65-02FF-7CBB143A6D93}"/>
              </a:ext>
            </a:extLst>
          </p:cNvPr>
          <p:cNvSpPr txBox="1">
            <a:spLocks/>
          </p:cNvSpPr>
          <p:nvPr/>
        </p:nvSpPr>
        <p:spPr>
          <a:xfrm>
            <a:off x="107445" y="94014"/>
            <a:ext cx="8880519" cy="6287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156">
              <a:spcBef>
                <a:spcPts val="151"/>
              </a:spcBef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GB" b="1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GB" b="1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en-GB" b="1" spc="1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b="1" spc="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spc="-13" dirty="0">
                <a:latin typeface="Arial" panose="020B0604020202020204" pitchFamily="34" charset="0"/>
                <a:cs typeface="Arial" panose="020B0604020202020204" pitchFamily="34" charset="0"/>
              </a:rPr>
              <a:t>function?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34553D86-C4D2-CCAE-397F-DDD7C28D962A}"/>
              </a:ext>
            </a:extLst>
          </p:cNvPr>
          <p:cNvSpPr txBox="1"/>
          <p:nvPr/>
        </p:nvSpPr>
        <p:spPr>
          <a:xfrm>
            <a:off x="6796" y="955390"/>
            <a:ext cx="11921766" cy="4750107"/>
          </a:xfrm>
          <a:prstGeom prst="rect">
            <a:avLst/>
          </a:prstGeom>
        </p:spPr>
        <p:txBody>
          <a:bodyPr vert="horz" wrap="square" lIns="0" tIns="17550" rIns="0" bIns="0" rtlCol="0">
            <a:spAutoFit/>
          </a:bodyPr>
          <a:lstStyle/>
          <a:p>
            <a:pPr marL="649212" indent="-342900">
              <a:spcBef>
                <a:spcPts val="138"/>
              </a:spcBef>
              <a:buFont typeface="Wingdings" panose="05000000000000000000" pitchFamily="2" charset="2"/>
              <a:buChar char="§"/>
            </a:pP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Understanding</a:t>
            </a:r>
            <a:r>
              <a:rPr sz="1884" spc="440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protein</a:t>
            </a:r>
            <a:r>
              <a:rPr sz="1884" spc="188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function</a:t>
            </a:r>
            <a:r>
              <a:rPr sz="1884" spc="17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is</a:t>
            </a:r>
            <a:r>
              <a:rPr sz="1884" spc="25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88" dirty="0">
                <a:solidFill>
                  <a:srgbClr val="181818"/>
                </a:solidFill>
                <a:latin typeface="Arial"/>
                <a:cs typeface="Arial"/>
              </a:rPr>
              <a:t>key</a:t>
            </a:r>
            <a:r>
              <a:rPr sz="1884" spc="13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63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1884" spc="138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drug</a:t>
            </a:r>
            <a:r>
              <a:rPr sz="1884" spc="163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development,</a:t>
            </a:r>
            <a:r>
              <a:rPr sz="1884" spc="46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disease</a:t>
            </a:r>
            <a:r>
              <a:rPr sz="1884" spc="276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research,</a:t>
            </a:r>
            <a:r>
              <a:rPr sz="1884" spc="358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sz="1884" spc="17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181818"/>
                </a:solidFill>
                <a:latin typeface="Arial"/>
                <a:cs typeface="Arial"/>
              </a:rPr>
              <a:t>biotechnology.</a:t>
            </a:r>
            <a:endParaRPr sz="1884" dirty="0">
              <a:latin typeface="Arial"/>
              <a:cs typeface="Arial"/>
            </a:endParaRPr>
          </a:p>
          <a:p>
            <a:pPr marL="342900" indent="-342900">
              <a:spcBef>
                <a:spcPts val="44"/>
              </a:spcBef>
              <a:buFont typeface="Wingdings" panose="05000000000000000000" pitchFamily="2" charset="2"/>
              <a:buChar char="§"/>
            </a:pPr>
            <a:endParaRPr sz="1884" dirty="0">
              <a:latin typeface="Arial"/>
              <a:cs typeface="Arial"/>
            </a:endParaRPr>
          </a:p>
          <a:p>
            <a:pPr marL="954831" indent="-534450">
              <a:buFont typeface="Wingdings" panose="05000000000000000000" pitchFamily="2" charset="2"/>
              <a:buChar char="§"/>
              <a:tabLst>
                <a:tab pos="954831" algn="l"/>
              </a:tabLst>
            </a:pPr>
            <a:r>
              <a:rPr sz="1884" b="1" dirty="0">
                <a:solidFill>
                  <a:srgbClr val="050505"/>
                </a:solidFill>
                <a:latin typeface="Arial"/>
                <a:cs typeface="Arial"/>
              </a:rPr>
              <a:t>Experimental</a:t>
            </a:r>
            <a:r>
              <a:rPr sz="1884" b="1" spc="603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b="1" spc="50" dirty="0">
                <a:solidFill>
                  <a:srgbClr val="050505"/>
                </a:solidFill>
                <a:latin typeface="Arial"/>
                <a:cs typeface="Arial"/>
              </a:rPr>
              <a:t>Methods</a:t>
            </a:r>
            <a:r>
              <a:rPr sz="1884" b="1" spc="50" dirty="0">
                <a:solidFill>
                  <a:srgbClr val="3B3B3B"/>
                </a:solidFill>
                <a:latin typeface="Arial"/>
                <a:cs typeface="Arial"/>
              </a:rPr>
              <a:t>:</a:t>
            </a:r>
            <a:endParaRPr sz="1884" dirty="0">
              <a:latin typeface="Arial"/>
              <a:cs typeface="Arial"/>
            </a:endParaRPr>
          </a:p>
          <a:p>
            <a:pPr marL="1603351" lvl="1" indent="-465849">
              <a:spcBef>
                <a:spcPts val="459"/>
              </a:spcBef>
              <a:buClr>
                <a:srgbClr val="575757"/>
              </a:buClr>
              <a:buSzPct val="86666"/>
              <a:buFont typeface="Wingdings" panose="05000000000000000000" pitchFamily="2" charset="2"/>
              <a:buChar char="§"/>
              <a:tabLst>
                <a:tab pos="1603351" algn="l"/>
              </a:tabLst>
            </a:pPr>
            <a:r>
              <a:rPr sz="1884" b="1" dirty="0">
                <a:solidFill>
                  <a:srgbClr val="050505"/>
                </a:solidFill>
                <a:latin typeface="Arial"/>
                <a:cs typeface="Arial"/>
              </a:rPr>
              <a:t>Mutagenesis</a:t>
            </a:r>
            <a:r>
              <a:rPr sz="1884" b="1" spc="553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b="1" dirty="0">
                <a:solidFill>
                  <a:srgbClr val="050505"/>
                </a:solidFill>
                <a:latin typeface="Arial"/>
                <a:cs typeface="Arial"/>
              </a:rPr>
              <a:t>Studies:</a:t>
            </a:r>
            <a:r>
              <a:rPr sz="1884" b="1" spc="94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Alter</a:t>
            </a:r>
            <a:r>
              <a:rPr sz="1884" spc="2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genes</a:t>
            </a:r>
            <a:r>
              <a:rPr sz="1884" spc="26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to</a:t>
            </a:r>
            <a:r>
              <a:rPr sz="1884" spc="239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observe</a:t>
            </a:r>
            <a:r>
              <a:rPr sz="1884" spc="40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changes</a:t>
            </a:r>
            <a:r>
              <a:rPr sz="1884" spc="2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in</a:t>
            </a:r>
            <a:r>
              <a:rPr sz="1884" spc="151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protein</a:t>
            </a:r>
            <a:r>
              <a:rPr sz="1884" spc="2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050505"/>
                </a:solidFill>
                <a:latin typeface="Arial"/>
                <a:cs typeface="Arial"/>
              </a:rPr>
              <a:t>function.</a:t>
            </a:r>
            <a:endParaRPr sz="1884" dirty="0">
              <a:latin typeface="Arial"/>
              <a:cs typeface="Arial"/>
            </a:endParaRPr>
          </a:p>
          <a:p>
            <a:pPr marL="1602553" lvl="1" indent="-465052">
              <a:spcBef>
                <a:spcPts val="534"/>
              </a:spcBef>
              <a:buClr>
                <a:srgbClr val="575757"/>
              </a:buClr>
              <a:buSzPct val="86666"/>
              <a:buFont typeface="Wingdings" panose="05000000000000000000" pitchFamily="2" charset="2"/>
              <a:buChar char="§"/>
              <a:tabLst>
                <a:tab pos="1602553" algn="l"/>
              </a:tabLst>
            </a:pPr>
            <a:r>
              <a:rPr sz="1884" b="1" dirty="0">
                <a:solidFill>
                  <a:srgbClr val="050505"/>
                </a:solidFill>
                <a:latin typeface="Arial"/>
                <a:cs typeface="Arial"/>
              </a:rPr>
              <a:t>Biochemical</a:t>
            </a:r>
            <a:r>
              <a:rPr sz="1884" b="1" spc="408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b="1" dirty="0">
                <a:solidFill>
                  <a:srgbClr val="050505"/>
                </a:solidFill>
                <a:latin typeface="Arial"/>
                <a:cs typeface="Arial"/>
              </a:rPr>
              <a:t>Assays:</a:t>
            </a:r>
            <a:r>
              <a:rPr sz="1884" b="1" spc="207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Test</a:t>
            </a:r>
            <a:r>
              <a:rPr sz="1884" spc="256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enzymatic</a:t>
            </a:r>
            <a:r>
              <a:rPr sz="1884" spc="22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activities</a:t>
            </a:r>
            <a:r>
              <a:rPr sz="1884" spc="201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75" dirty="0">
                <a:solidFill>
                  <a:srgbClr val="181818"/>
                </a:solidFill>
                <a:latin typeface="Arial"/>
                <a:cs typeface="Arial"/>
              </a:rPr>
              <a:t>or</a:t>
            </a:r>
            <a:r>
              <a:rPr sz="1884" spc="163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binding</a:t>
            </a:r>
            <a:r>
              <a:rPr sz="1884" spc="288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181818"/>
                </a:solidFill>
                <a:latin typeface="Arial"/>
                <a:cs typeface="Arial"/>
              </a:rPr>
              <a:t>properties.</a:t>
            </a:r>
            <a:endParaRPr sz="1884" dirty="0">
              <a:latin typeface="Arial"/>
              <a:cs typeface="Arial"/>
            </a:endParaRPr>
          </a:p>
          <a:p>
            <a:pPr marL="1601755" marR="22335" lvl="1" indent="-465052">
              <a:lnSpc>
                <a:spcPts val="2801"/>
              </a:lnSpc>
              <a:spcBef>
                <a:spcPts val="94"/>
              </a:spcBef>
              <a:buClr>
                <a:srgbClr val="575757"/>
              </a:buClr>
              <a:buSzPct val="86666"/>
              <a:buFont typeface="Wingdings" panose="05000000000000000000" pitchFamily="2" charset="2"/>
              <a:buChar char="§"/>
              <a:tabLst>
                <a:tab pos="1604149" algn="l"/>
              </a:tabLst>
            </a:pPr>
            <a:r>
              <a:rPr sz="1884" b="1" dirty="0">
                <a:solidFill>
                  <a:srgbClr val="050505"/>
                </a:solidFill>
                <a:latin typeface="Arial"/>
                <a:cs typeface="Arial"/>
              </a:rPr>
              <a:t>Localization</a:t>
            </a:r>
            <a:r>
              <a:rPr sz="1884" b="1" spc="465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b="1" dirty="0">
                <a:solidFill>
                  <a:srgbClr val="050505"/>
                </a:solidFill>
                <a:latin typeface="Arial"/>
                <a:cs typeface="Arial"/>
              </a:rPr>
              <a:t>Studies:</a:t>
            </a:r>
            <a:r>
              <a:rPr sz="1884" b="1" spc="396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spc="69" dirty="0">
                <a:solidFill>
                  <a:srgbClr val="050505"/>
                </a:solidFill>
                <a:latin typeface="Arial"/>
                <a:cs typeface="Arial"/>
              </a:rPr>
              <a:t>Use</a:t>
            </a:r>
            <a:r>
              <a:rPr sz="1884" spc="126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techniques</a:t>
            </a:r>
            <a:r>
              <a:rPr sz="1884" spc="364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like</a:t>
            </a:r>
            <a:r>
              <a:rPr sz="1884" spc="10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fluorescence</a:t>
            </a:r>
            <a:r>
              <a:rPr sz="1884" spc="54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microscopy</a:t>
            </a:r>
            <a:r>
              <a:rPr sz="1884" spc="3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1884" spc="301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determine</a:t>
            </a:r>
            <a:r>
              <a:rPr sz="1884" spc="3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where</a:t>
            </a:r>
            <a:r>
              <a:rPr sz="1884" spc="22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38" dirty="0">
                <a:solidFill>
                  <a:srgbClr val="181818"/>
                </a:solidFill>
                <a:latin typeface="Arial"/>
                <a:cs typeface="Arial"/>
              </a:rPr>
              <a:t>the 	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protein</a:t>
            </a:r>
            <a:r>
              <a:rPr sz="1884" spc="301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181818"/>
                </a:solidFill>
                <a:latin typeface="Arial"/>
                <a:cs typeface="Arial"/>
              </a:rPr>
              <a:t>works.</a:t>
            </a:r>
            <a:endParaRPr sz="1884" dirty="0">
              <a:latin typeface="Arial"/>
              <a:cs typeface="Arial"/>
            </a:endParaRPr>
          </a:p>
          <a:p>
            <a:pPr marL="954831" indent="-535247">
              <a:spcBef>
                <a:spcPts val="270"/>
              </a:spcBef>
              <a:buClr>
                <a:srgbClr val="181818"/>
              </a:buClr>
              <a:buFont typeface="Wingdings" panose="05000000000000000000" pitchFamily="2" charset="2"/>
              <a:buChar char="§"/>
              <a:tabLst>
                <a:tab pos="954831" algn="l"/>
              </a:tabLst>
            </a:pPr>
            <a:r>
              <a:rPr sz="1884" b="1" spc="38" dirty="0">
                <a:solidFill>
                  <a:srgbClr val="050505"/>
                </a:solidFill>
                <a:latin typeface="Arial"/>
                <a:cs typeface="Arial"/>
              </a:rPr>
              <a:t>Bioinformatics</a:t>
            </a:r>
            <a:r>
              <a:rPr sz="1884" b="1" spc="19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b="1" spc="-13" dirty="0">
                <a:solidFill>
                  <a:srgbClr val="050505"/>
                </a:solidFill>
                <a:latin typeface="Arial"/>
                <a:cs typeface="Arial"/>
              </a:rPr>
              <a:t>Approaches:</a:t>
            </a:r>
            <a:endParaRPr sz="1884" dirty="0">
              <a:latin typeface="Arial"/>
              <a:cs typeface="Arial"/>
            </a:endParaRPr>
          </a:p>
          <a:p>
            <a:pPr marL="1612125" lvl="1" indent="-473826">
              <a:spcBef>
                <a:spcPts val="534"/>
              </a:spcBef>
              <a:buClr>
                <a:srgbClr val="575757"/>
              </a:buClr>
              <a:buSzPct val="83333"/>
              <a:buFont typeface="Wingdings" panose="05000000000000000000" pitchFamily="2" charset="2"/>
              <a:buChar char="§"/>
              <a:tabLst>
                <a:tab pos="1612125" algn="l"/>
              </a:tabLst>
            </a:pPr>
            <a:r>
              <a:rPr sz="1884" b="1" dirty="0">
                <a:solidFill>
                  <a:srgbClr val="050505"/>
                </a:solidFill>
                <a:latin typeface="Arial"/>
                <a:cs typeface="Arial"/>
              </a:rPr>
              <a:t>Sequence</a:t>
            </a:r>
            <a:r>
              <a:rPr sz="1884" b="1" spc="308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b="1" dirty="0">
                <a:solidFill>
                  <a:srgbClr val="050505"/>
                </a:solidFill>
                <a:latin typeface="Arial"/>
                <a:cs typeface="Arial"/>
              </a:rPr>
              <a:t>Analysis:</a:t>
            </a:r>
            <a:r>
              <a:rPr sz="1884" b="1" spc="308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Compare</a:t>
            </a:r>
            <a:r>
              <a:rPr sz="1884" spc="319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sz="1884" spc="29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known</a:t>
            </a:r>
            <a:r>
              <a:rPr sz="1884" spc="288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proteins</a:t>
            </a:r>
            <a:r>
              <a:rPr sz="1884" spc="333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using</a:t>
            </a:r>
            <a:r>
              <a:rPr sz="1884" spc="126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181818"/>
                </a:solidFill>
                <a:latin typeface="Arial"/>
                <a:cs typeface="Arial"/>
              </a:rPr>
              <a:t>BLAST.</a:t>
            </a:r>
            <a:endParaRPr sz="1884" dirty="0">
              <a:latin typeface="Arial"/>
              <a:cs typeface="Arial"/>
            </a:endParaRPr>
          </a:p>
          <a:p>
            <a:pPr marL="1612125" lvl="1" indent="-474624">
              <a:spcBef>
                <a:spcPts val="452"/>
              </a:spcBef>
              <a:buClr>
                <a:srgbClr val="575757"/>
              </a:buClr>
              <a:buSzPct val="86666"/>
              <a:buFont typeface="Wingdings" panose="05000000000000000000" pitchFamily="2" charset="2"/>
              <a:buChar char="§"/>
              <a:tabLst>
                <a:tab pos="1612125" algn="l"/>
              </a:tabLst>
            </a:pPr>
            <a:r>
              <a:rPr sz="1884" b="1" spc="13" dirty="0">
                <a:solidFill>
                  <a:srgbClr val="050505"/>
                </a:solidFill>
                <a:latin typeface="Arial"/>
                <a:cs typeface="Arial"/>
              </a:rPr>
              <a:t>Structure-Function</a:t>
            </a:r>
            <a:r>
              <a:rPr sz="1884" b="1" spc="19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b="1" spc="13" dirty="0">
                <a:solidFill>
                  <a:srgbClr val="050505"/>
                </a:solidFill>
                <a:latin typeface="Arial"/>
                <a:cs typeface="Arial"/>
              </a:rPr>
              <a:t>Relationship:</a:t>
            </a:r>
            <a:r>
              <a:rPr sz="1884" b="1" spc="364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050505"/>
                </a:solidFill>
                <a:latin typeface="Arial"/>
                <a:cs typeface="Arial"/>
              </a:rPr>
              <a:t>Predict</a:t>
            </a:r>
            <a:r>
              <a:rPr sz="1884" spc="220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181818"/>
                </a:solidFill>
                <a:latin typeface="Arial"/>
                <a:cs typeface="Arial"/>
              </a:rPr>
              <a:t>function</a:t>
            </a:r>
            <a:r>
              <a:rPr sz="1884" spc="188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181818"/>
                </a:solidFill>
                <a:latin typeface="Arial"/>
                <a:cs typeface="Arial"/>
              </a:rPr>
              <a:t>based</a:t>
            </a:r>
            <a:r>
              <a:rPr sz="1884" spc="2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181818"/>
                </a:solidFill>
                <a:latin typeface="Arial"/>
                <a:cs typeface="Arial"/>
              </a:rPr>
              <a:t>on</a:t>
            </a:r>
            <a:r>
              <a:rPr sz="1884" spc="26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181818"/>
                </a:solidFill>
                <a:latin typeface="Arial"/>
                <a:cs typeface="Arial"/>
              </a:rPr>
              <a:t>30</a:t>
            </a:r>
            <a:r>
              <a:rPr sz="1884" spc="119" dirty="0">
                <a:solidFill>
                  <a:srgbClr val="181818"/>
                </a:solidFill>
                <a:latin typeface="Arial"/>
                <a:cs typeface="Arial"/>
              </a:rPr>
              <a:t>  </a:t>
            </a:r>
            <a:r>
              <a:rPr sz="1884" spc="-13" dirty="0">
                <a:solidFill>
                  <a:srgbClr val="181818"/>
                </a:solidFill>
                <a:latin typeface="Arial"/>
                <a:cs typeface="Arial"/>
              </a:rPr>
              <a:t>structure.</a:t>
            </a:r>
            <a:endParaRPr sz="1884" dirty="0">
              <a:latin typeface="Arial"/>
              <a:cs typeface="Arial"/>
            </a:endParaRPr>
          </a:p>
          <a:p>
            <a:pPr marL="1602553" lvl="1" indent="-464254">
              <a:spcBef>
                <a:spcPts val="459"/>
              </a:spcBef>
              <a:buClr>
                <a:srgbClr val="575757"/>
              </a:buClr>
              <a:buSzPct val="83333"/>
              <a:buFont typeface="Wingdings" panose="05000000000000000000" pitchFamily="2" charset="2"/>
              <a:buChar char="§"/>
              <a:tabLst>
                <a:tab pos="1602553" algn="l"/>
              </a:tabLst>
            </a:pPr>
            <a:r>
              <a:rPr sz="1884" b="1" spc="63" dirty="0">
                <a:solidFill>
                  <a:srgbClr val="050505"/>
                </a:solidFill>
                <a:latin typeface="Arial"/>
                <a:cs typeface="Arial"/>
              </a:rPr>
              <a:t>Databases</a:t>
            </a:r>
            <a:r>
              <a:rPr sz="1884" b="1" spc="63" dirty="0">
                <a:solidFill>
                  <a:srgbClr val="3B3B3B"/>
                </a:solidFill>
                <a:latin typeface="Arial"/>
                <a:cs typeface="Arial"/>
              </a:rPr>
              <a:t>:</a:t>
            </a:r>
            <a:r>
              <a:rPr sz="1884" b="1" spc="-182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1884" spc="69" dirty="0">
                <a:solidFill>
                  <a:srgbClr val="050505"/>
                </a:solidFill>
                <a:latin typeface="Arial"/>
                <a:cs typeface="Arial"/>
              </a:rPr>
              <a:t>Use</a:t>
            </a:r>
            <a:r>
              <a:rPr sz="1884" spc="63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UniProt</a:t>
            </a:r>
            <a:r>
              <a:rPr sz="1884" spc="214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or</a:t>
            </a:r>
            <a:r>
              <a:rPr sz="1884" spc="18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63" dirty="0">
                <a:solidFill>
                  <a:srgbClr val="050505"/>
                </a:solidFill>
                <a:latin typeface="Arial"/>
                <a:cs typeface="Arial"/>
              </a:rPr>
              <a:t>Pfam</a:t>
            </a:r>
            <a:r>
              <a:rPr sz="1884" spc="44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50505"/>
                </a:solidFill>
                <a:latin typeface="Arial"/>
                <a:cs typeface="Arial"/>
              </a:rPr>
              <a:t>to</a:t>
            </a:r>
            <a:r>
              <a:rPr sz="1884" spc="245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access</a:t>
            </a:r>
            <a:r>
              <a:rPr sz="1884" spc="18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functional</a:t>
            </a:r>
            <a:r>
              <a:rPr sz="1884" spc="2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181818"/>
                </a:solidFill>
                <a:latin typeface="Arial"/>
                <a:cs typeface="Arial"/>
              </a:rPr>
              <a:t>annotations.</a:t>
            </a:r>
            <a:endParaRPr sz="1884" dirty="0">
              <a:latin typeface="Arial"/>
              <a:cs typeface="Arial"/>
            </a:endParaRPr>
          </a:p>
          <a:p>
            <a:pPr marL="952438" indent="-526473">
              <a:spcBef>
                <a:spcPts val="534"/>
              </a:spcBef>
              <a:buClr>
                <a:srgbClr val="181818"/>
              </a:buClr>
              <a:buFont typeface="Wingdings" panose="05000000000000000000" pitchFamily="2" charset="2"/>
              <a:buChar char="§"/>
              <a:tabLst>
                <a:tab pos="952438" algn="l"/>
              </a:tabLst>
            </a:pPr>
            <a:r>
              <a:rPr sz="1884" b="1" spc="63" dirty="0">
                <a:solidFill>
                  <a:srgbClr val="050505"/>
                </a:solidFill>
                <a:latin typeface="Arial"/>
                <a:cs typeface="Arial"/>
              </a:rPr>
              <a:t>Omics</a:t>
            </a:r>
            <a:r>
              <a:rPr sz="1884" b="1" spc="57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b="1" spc="-13" dirty="0">
                <a:solidFill>
                  <a:srgbClr val="050505"/>
                </a:solidFill>
                <a:latin typeface="Arial"/>
                <a:cs typeface="Arial"/>
              </a:rPr>
              <a:t>Studies</a:t>
            </a:r>
            <a:r>
              <a:rPr sz="1884" b="1" spc="-13" dirty="0">
                <a:solidFill>
                  <a:srgbClr val="3B3B3B"/>
                </a:solidFill>
                <a:latin typeface="Arial"/>
                <a:cs typeface="Arial"/>
              </a:rPr>
              <a:t>:</a:t>
            </a:r>
            <a:endParaRPr sz="1884" dirty="0">
              <a:latin typeface="Arial"/>
              <a:cs typeface="Arial"/>
            </a:endParaRPr>
          </a:p>
          <a:p>
            <a:pPr marL="1604946" lvl="1" indent="-466647">
              <a:spcBef>
                <a:spcPts val="452"/>
              </a:spcBef>
              <a:buClr>
                <a:srgbClr val="575757"/>
              </a:buClr>
              <a:buSzPct val="83333"/>
              <a:buFont typeface="Wingdings" panose="05000000000000000000" pitchFamily="2" charset="2"/>
              <a:buChar char="§"/>
              <a:tabLst>
                <a:tab pos="1604946" algn="l"/>
              </a:tabLst>
            </a:pPr>
            <a:r>
              <a:rPr sz="1884" spc="13" dirty="0">
                <a:solidFill>
                  <a:srgbClr val="050505"/>
                </a:solidFill>
                <a:latin typeface="Arial"/>
                <a:cs typeface="Arial"/>
              </a:rPr>
              <a:t>Transcriptomics</a:t>
            </a:r>
            <a:r>
              <a:rPr sz="1884" spc="195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sz="1884" spc="157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181818"/>
                </a:solidFill>
                <a:latin typeface="Arial"/>
                <a:cs typeface="Arial"/>
              </a:rPr>
              <a:t>proteomics</a:t>
            </a:r>
            <a:r>
              <a:rPr sz="1884" spc="371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050505"/>
                </a:solidFill>
                <a:latin typeface="Arial"/>
                <a:cs typeface="Arial"/>
              </a:rPr>
              <a:t>link</a:t>
            </a:r>
            <a:r>
              <a:rPr sz="1884" spc="69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181818"/>
                </a:solidFill>
                <a:latin typeface="Arial"/>
                <a:cs typeface="Arial"/>
              </a:rPr>
              <a:t>expression</a:t>
            </a:r>
            <a:r>
              <a:rPr sz="1884" spc="319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050505"/>
                </a:solidFill>
                <a:latin typeface="Arial"/>
                <a:cs typeface="Arial"/>
              </a:rPr>
              <a:t>levels</a:t>
            </a:r>
            <a:r>
              <a:rPr sz="1884" spc="94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050505"/>
                </a:solidFill>
                <a:latin typeface="Arial"/>
                <a:cs typeface="Arial"/>
              </a:rPr>
              <a:t>to</a:t>
            </a:r>
            <a:r>
              <a:rPr sz="1884" spc="214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1884" spc="13" dirty="0">
                <a:solidFill>
                  <a:srgbClr val="181818"/>
                </a:solidFill>
                <a:latin typeface="Arial"/>
                <a:cs typeface="Arial"/>
              </a:rPr>
              <a:t>biological</a:t>
            </a:r>
            <a:r>
              <a:rPr sz="1884" spc="34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050505"/>
                </a:solidFill>
                <a:latin typeface="Arial"/>
                <a:cs typeface="Arial"/>
              </a:rPr>
              <a:t>roles</a:t>
            </a:r>
            <a:r>
              <a:rPr sz="1884" spc="-13" dirty="0">
                <a:solidFill>
                  <a:srgbClr val="3B3B3B"/>
                </a:solidFill>
                <a:latin typeface="Arial"/>
                <a:cs typeface="Arial"/>
              </a:rPr>
              <a:t>.</a:t>
            </a:r>
            <a:endParaRPr sz="1884" dirty="0">
              <a:latin typeface="Arial"/>
              <a:cs typeface="Arial"/>
            </a:endParaRPr>
          </a:p>
          <a:p>
            <a:pPr marL="235265" indent="-171450">
              <a:spcBef>
                <a:spcPts val="1118"/>
              </a:spcBef>
              <a:buFont typeface="Wingdings" panose="05000000000000000000" pitchFamily="2" charset="2"/>
              <a:buChar char="§"/>
            </a:pPr>
            <a:endParaRPr sz="119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27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28345-F88B-A1B7-BB11-589071FE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548B-16EA-1ED2-026C-430AD3F4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563"/>
            <a:ext cx="10515600" cy="4138049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4: Proteomics and Structural Bioinformatics</a:t>
            </a: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648754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D551D-2262-2304-E879-1D8B83C57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C4CE1DE7-2537-089B-834B-F22BB8E67F02}"/>
              </a:ext>
            </a:extLst>
          </p:cNvPr>
          <p:cNvSpPr txBox="1">
            <a:spLocks/>
          </p:cNvSpPr>
          <p:nvPr/>
        </p:nvSpPr>
        <p:spPr>
          <a:xfrm>
            <a:off x="4305820" y="2583960"/>
            <a:ext cx="4661200" cy="6287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156">
              <a:spcBef>
                <a:spcPts val="151"/>
              </a:spcBef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b="1" spc="22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GB" b="1" spc="-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40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656D7-4F7A-4591-AE19-A4DEB936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E67085F6-672F-DDED-14CC-29F131F814E5}"/>
              </a:ext>
            </a:extLst>
          </p:cNvPr>
          <p:cNvSpPr txBox="1">
            <a:spLocks/>
          </p:cNvSpPr>
          <p:nvPr/>
        </p:nvSpPr>
        <p:spPr>
          <a:xfrm>
            <a:off x="343419" y="253714"/>
            <a:ext cx="10226257" cy="6287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156">
              <a:spcBef>
                <a:spcPts val="151"/>
              </a:spcBef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Protein Structure - Protein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DataBank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A24E7147-BAE9-5D98-C688-FADF362C52C9}"/>
              </a:ext>
            </a:extLst>
          </p:cNvPr>
          <p:cNvSpPr txBox="1"/>
          <p:nvPr/>
        </p:nvSpPr>
        <p:spPr>
          <a:xfrm>
            <a:off x="343419" y="1200601"/>
            <a:ext cx="11325611" cy="2174701"/>
          </a:xfrm>
          <a:prstGeom prst="rect">
            <a:avLst/>
          </a:prstGeom>
        </p:spPr>
        <p:txBody>
          <a:bodyPr vert="horz" wrap="square" lIns="0" tIns="45469" rIns="0" bIns="0" rtlCol="0">
            <a:spAutoFit/>
          </a:bodyPr>
          <a:lstStyle/>
          <a:p>
            <a:pPr marL="497757" marR="6381" indent="-482601">
              <a:lnSpc>
                <a:spcPts val="2475"/>
              </a:lnSpc>
              <a:spcBef>
                <a:spcPts val="358"/>
              </a:spcBef>
              <a:buFont typeface="Wingdings" panose="05000000000000000000" pitchFamily="2" charset="2"/>
              <a:buChar char="§"/>
              <a:tabLst>
                <a:tab pos="497757" algn="l"/>
                <a:tab pos="506531" algn="l"/>
              </a:tabLst>
            </a:pPr>
            <a:r>
              <a:rPr sz="2198" dirty="0">
                <a:latin typeface="Arial"/>
                <a:cs typeface="Arial"/>
              </a:rPr>
              <a:t>	</a:t>
            </a:r>
            <a:r>
              <a:rPr sz="2198" spc="82" dirty="0">
                <a:latin typeface="Arial"/>
                <a:cs typeface="Arial"/>
              </a:rPr>
              <a:t>A</a:t>
            </a:r>
            <a:r>
              <a:rPr sz="2198" spc="-94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global</a:t>
            </a:r>
            <a:r>
              <a:rPr sz="2198" spc="132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database</a:t>
            </a:r>
            <a:r>
              <a:rPr sz="2198" spc="195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for</a:t>
            </a:r>
            <a:r>
              <a:rPr sz="2198" spc="69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storing</a:t>
            </a:r>
            <a:r>
              <a:rPr sz="2198" spc="75" dirty="0">
                <a:latin typeface="Arial"/>
                <a:cs typeface="Arial"/>
              </a:rPr>
              <a:t> </a:t>
            </a:r>
            <a:r>
              <a:rPr sz="2198" spc="63" dirty="0">
                <a:latin typeface="Arial"/>
                <a:cs typeface="Arial"/>
              </a:rPr>
              <a:t>3D</a:t>
            </a:r>
            <a:r>
              <a:rPr sz="2198" spc="69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structural</a:t>
            </a:r>
            <a:r>
              <a:rPr sz="2198" spc="220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data</a:t>
            </a:r>
            <a:r>
              <a:rPr sz="2198" spc="151" dirty="0">
                <a:latin typeface="Arial"/>
                <a:cs typeface="Arial"/>
              </a:rPr>
              <a:t> </a:t>
            </a:r>
            <a:r>
              <a:rPr sz="2198" spc="-31" dirty="0">
                <a:latin typeface="Arial"/>
                <a:cs typeface="Arial"/>
              </a:rPr>
              <a:t>of </a:t>
            </a:r>
            <a:r>
              <a:rPr sz="2198" dirty="0">
                <a:latin typeface="Arial"/>
                <a:cs typeface="Arial"/>
              </a:rPr>
              <a:t>biological</a:t>
            </a:r>
            <a:r>
              <a:rPr sz="2198" spc="226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molecules</a:t>
            </a:r>
            <a:r>
              <a:rPr sz="2198" spc="308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like</a:t>
            </a:r>
            <a:r>
              <a:rPr sz="2198" spc="63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proteins,</a:t>
            </a:r>
            <a:r>
              <a:rPr sz="2198" spc="270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DNA,</a:t>
            </a:r>
            <a:r>
              <a:rPr sz="2198" spc="163" dirty="0">
                <a:latin typeface="Arial"/>
                <a:cs typeface="Arial"/>
              </a:rPr>
              <a:t> </a:t>
            </a:r>
            <a:r>
              <a:rPr sz="2198" dirty="0">
                <a:latin typeface="Arial"/>
                <a:cs typeface="Arial"/>
              </a:rPr>
              <a:t>and</a:t>
            </a:r>
            <a:r>
              <a:rPr sz="2198" spc="94" dirty="0">
                <a:latin typeface="Arial"/>
                <a:cs typeface="Arial"/>
              </a:rPr>
              <a:t> </a:t>
            </a:r>
            <a:r>
              <a:rPr sz="2198" spc="-25" dirty="0">
                <a:latin typeface="Arial"/>
                <a:cs typeface="Arial"/>
              </a:rPr>
              <a:t>RNA.</a:t>
            </a:r>
            <a:endParaRPr lang="en-GB" sz="2198" spc="-25" dirty="0">
              <a:latin typeface="Arial"/>
              <a:cs typeface="Arial"/>
            </a:endParaRPr>
          </a:p>
          <a:p>
            <a:pPr marL="497757" marR="6381" indent="-482601">
              <a:lnSpc>
                <a:spcPts val="2475"/>
              </a:lnSpc>
              <a:spcBef>
                <a:spcPts val="358"/>
              </a:spcBef>
              <a:buFont typeface="Wingdings" panose="05000000000000000000" pitchFamily="2" charset="2"/>
              <a:buChar char="§"/>
              <a:tabLst>
                <a:tab pos="497757" algn="l"/>
                <a:tab pos="506531" algn="l"/>
              </a:tabLst>
            </a:pPr>
            <a:r>
              <a:rPr lang="en-GB" sz="2198" dirty="0">
                <a:latin typeface="Arial"/>
                <a:cs typeface="Arial"/>
              </a:rPr>
              <a:t>	Provides</a:t>
            </a:r>
            <a:r>
              <a:rPr lang="en-GB" sz="2198" spc="214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atomic-level</a:t>
            </a:r>
            <a:r>
              <a:rPr lang="en-GB" sz="2198" spc="339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details</a:t>
            </a:r>
            <a:r>
              <a:rPr lang="en-GB" sz="2198" spc="214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for</a:t>
            </a:r>
            <a:r>
              <a:rPr lang="en-GB" sz="2198" spc="113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research</a:t>
            </a:r>
            <a:r>
              <a:rPr lang="en-GB" sz="2198" spc="195" dirty="0">
                <a:latin typeface="Arial"/>
                <a:cs typeface="Arial"/>
              </a:rPr>
              <a:t> </a:t>
            </a:r>
            <a:r>
              <a:rPr lang="en-GB" sz="2198" spc="44" dirty="0">
                <a:latin typeface="Arial"/>
                <a:cs typeface="Arial"/>
              </a:rPr>
              <a:t>in </a:t>
            </a:r>
            <a:r>
              <a:rPr lang="en-GB" sz="2198" dirty="0">
                <a:latin typeface="Arial"/>
                <a:cs typeface="Arial"/>
              </a:rPr>
              <a:t>biology,</a:t>
            </a:r>
            <a:r>
              <a:rPr lang="en-GB" sz="2198" spc="113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drug</a:t>
            </a:r>
            <a:r>
              <a:rPr lang="en-GB" sz="2198" spc="88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design,</a:t>
            </a:r>
            <a:r>
              <a:rPr lang="en-GB" sz="2198" spc="151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and</a:t>
            </a:r>
            <a:r>
              <a:rPr lang="en-GB" sz="2198" spc="163" dirty="0">
                <a:latin typeface="Arial"/>
                <a:cs typeface="Arial"/>
              </a:rPr>
              <a:t> </a:t>
            </a:r>
            <a:r>
              <a:rPr lang="en-GB" sz="2198" spc="-13" dirty="0">
                <a:latin typeface="Arial"/>
                <a:cs typeface="Arial"/>
              </a:rPr>
              <a:t>bioinformatics.</a:t>
            </a:r>
          </a:p>
          <a:p>
            <a:pPr marL="497757" marR="6381" indent="-482601">
              <a:lnSpc>
                <a:spcPts val="2475"/>
              </a:lnSpc>
              <a:spcBef>
                <a:spcPts val="358"/>
              </a:spcBef>
              <a:buFont typeface="Wingdings" panose="05000000000000000000" pitchFamily="2" charset="2"/>
              <a:buChar char="§"/>
              <a:tabLst>
                <a:tab pos="497757" algn="l"/>
                <a:tab pos="506531" algn="l"/>
              </a:tabLst>
            </a:pPr>
            <a:r>
              <a:rPr lang="en-GB" sz="2198" dirty="0">
                <a:latin typeface="Arial"/>
                <a:cs typeface="Arial"/>
              </a:rPr>
              <a:t>	Helps</a:t>
            </a:r>
            <a:r>
              <a:rPr lang="en-GB" sz="2198" spc="195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visualize</a:t>
            </a:r>
            <a:r>
              <a:rPr lang="en-GB" sz="2198" spc="214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molecular</a:t>
            </a:r>
            <a:r>
              <a:rPr lang="en-GB" sz="2198" spc="232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structures</a:t>
            </a:r>
            <a:r>
              <a:rPr lang="en-GB" sz="2198" spc="283" dirty="0">
                <a:latin typeface="Arial"/>
                <a:cs typeface="Arial"/>
              </a:rPr>
              <a:t> </a:t>
            </a:r>
            <a:r>
              <a:rPr lang="en-GB" sz="2198" dirty="0">
                <a:latin typeface="Arial"/>
                <a:cs typeface="Arial"/>
              </a:rPr>
              <a:t>and</a:t>
            </a:r>
            <a:r>
              <a:rPr lang="en-GB" sz="2198" spc="143" dirty="0">
                <a:latin typeface="Arial"/>
                <a:cs typeface="Arial"/>
              </a:rPr>
              <a:t> </a:t>
            </a:r>
            <a:r>
              <a:rPr lang="en-GB" sz="2198" spc="-13" dirty="0">
                <a:latin typeface="Arial"/>
                <a:cs typeface="Arial"/>
              </a:rPr>
              <a:t>their interactions.</a:t>
            </a:r>
          </a:p>
          <a:p>
            <a:pPr marL="497757" marR="6381" indent="-482601">
              <a:lnSpc>
                <a:spcPts val="2475"/>
              </a:lnSpc>
              <a:spcBef>
                <a:spcPts val="358"/>
              </a:spcBef>
              <a:buFont typeface="Wingdings" panose="05000000000000000000" pitchFamily="2" charset="2"/>
              <a:buChar char="§"/>
              <a:tabLst>
                <a:tab pos="497757" algn="l"/>
                <a:tab pos="506531" algn="l"/>
              </a:tabLst>
            </a:pPr>
            <a:r>
              <a:rPr lang="en-GB" sz="2198" spc="13" dirty="0">
                <a:latin typeface="Arial"/>
                <a:cs typeface="Arial"/>
              </a:rPr>
              <a:t>Contains</a:t>
            </a:r>
            <a:r>
              <a:rPr lang="en-GB" sz="2198" spc="264" dirty="0">
                <a:latin typeface="Arial"/>
                <a:cs typeface="Arial"/>
              </a:rPr>
              <a:t> </a:t>
            </a:r>
            <a:r>
              <a:rPr lang="en-GB" sz="2198" spc="13" dirty="0">
                <a:latin typeface="Arial"/>
                <a:cs typeface="Arial"/>
              </a:rPr>
              <a:t>experimentally</a:t>
            </a:r>
            <a:r>
              <a:rPr lang="en-GB" sz="2198" spc="-31" dirty="0">
                <a:latin typeface="Arial"/>
                <a:cs typeface="Arial"/>
              </a:rPr>
              <a:t> </a:t>
            </a:r>
            <a:r>
              <a:rPr lang="en-GB" sz="2198" spc="13" dirty="0">
                <a:latin typeface="Arial"/>
                <a:cs typeface="Arial"/>
              </a:rPr>
              <a:t>validated</a:t>
            </a:r>
            <a:r>
              <a:rPr lang="en-GB" sz="2198" spc="308" dirty="0">
                <a:latin typeface="Arial"/>
                <a:cs typeface="Arial"/>
              </a:rPr>
              <a:t> </a:t>
            </a:r>
            <a:r>
              <a:rPr lang="en-GB" sz="2198" spc="-13" dirty="0">
                <a:latin typeface="Arial"/>
                <a:cs typeface="Arial"/>
              </a:rPr>
              <a:t>entries</a:t>
            </a:r>
            <a:endParaRPr lang="en-GB" sz="2198" dirty="0">
              <a:latin typeface="Arial"/>
              <a:cs typeface="Arial"/>
            </a:endParaRPr>
          </a:p>
          <a:p>
            <a:pPr marL="497757" marR="6381" indent="-482601">
              <a:lnSpc>
                <a:spcPts val="2475"/>
              </a:lnSpc>
              <a:spcBef>
                <a:spcPts val="358"/>
              </a:spcBef>
              <a:buFont typeface="Wingdings" panose="05000000000000000000" pitchFamily="2" charset="2"/>
              <a:buChar char="§"/>
              <a:tabLst>
                <a:tab pos="497757" algn="l"/>
                <a:tab pos="506531" algn="l"/>
              </a:tabLst>
            </a:pPr>
            <a:endParaRPr sz="2198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DBF6AA-1D81-FF74-45EE-144FBCFC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65" y="3291075"/>
            <a:ext cx="348264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55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57CB2-551E-7895-0F06-E81887C52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3B23B2F6-2279-0FA0-5CAF-557BA3FBAC11}"/>
              </a:ext>
            </a:extLst>
          </p:cNvPr>
          <p:cNvSpPr txBox="1">
            <a:spLocks/>
          </p:cNvSpPr>
          <p:nvPr/>
        </p:nvSpPr>
        <p:spPr>
          <a:xfrm>
            <a:off x="343419" y="253714"/>
            <a:ext cx="10226257" cy="1238127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156">
              <a:spcBef>
                <a:spcPts val="151"/>
              </a:spcBef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Protein sequences and functions: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Knowledge Base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5F2288F-38FD-0F68-F4E5-B7A86F5100EE}"/>
              </a:ext>
            </a:extLst>
          </p:cNvPr>
          <p:cNvSpPr txBox="1"/>
          <p:nvPr/>
        </p:nvSpPr>
        <p:spPr>
          <a:xfrm>
            <a:off x="343419" y="1690250"/>
            <a:ext cx="11760629" cy="2192527"/>
          </a:xfrm>
          <a:prstGeom prst="rect">
            <a:avLst/>
          </a:prstGeom>
        </p:spPr>
        <p:txBody>
          <a:bodyPr vert="horz" wrap="square" lIns="0" tIns="19943" rIns="0" bIns="0" rtlCol="0">
            <a:spAutoFit/>
          </a:bodyPr>
          <a:lstStyle/>
          <a:p>
            <a:pPr marL="31907" marR="122844">
              <a:lnSpc>
                <a:spcPts val="4308"/>
              </a:lnSpc>
              <a:spcBef>
                <a:spcPts val="157"/>
              </a:spcBef>
            </a:pPr>
            <a:r>
              <a:rPr sz="2400" dirty="0" err="1">
                <a:latin typeface="Arial"/>
                <a:cs typeface="Arial"/>
              </a:rPr>
              <a:t>UniProt</a:t>
            </a:r>
            <a:r>
              <a:rPr sz="2400" spc="17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2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6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world's</a:t>
            </a:r>
            <a:r>
              <a:rPr sz="2400" spc="15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leading</a:t>
            </a:r>
            <a:r>
              <a:rPr sz="2400" spc="27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high-quality,</a:t>
            </a:r>
            <a:r>
              <a:rPr sz="2400" spc="4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comprehensive</a:t>
            </a:r>
            <a:r>
              <a:rPr sz="2400" spc="490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and</a:t>
            </a:r>
            <a:r>
              <a:rPr sz="2400" spc="15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freely</a:t>
            </a:r>
            <a:r>
              <a:rPr sz="2400" spc="270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accessible </a:t>
            </a:r>
            <a:r>
              <a:rPr sz="2400" dirty="0">
                <a:latin typeface="Arial"/>
                <a:cs typeface="Arial"/>
              </a:rPr>
              <a:t>resource</a:t>
            </a:r>
            <a:r>
              <a:rPr sz="2400" spc="314" dirty="0">
                <a:latin typeface="Arial"/>
                <a:cs typeface="Arial"/>
              </a:rPr>
              <a:t> </a:t>
            </a:r>
            <a:r>
              <a:rPr sz="2400" spc="63" dirty="0">
                <a:latin typeface="Arial"/>
                <a:cs typeface="Arial"/>
              </a:rPr>
              <a:t>of</a:t>
            </a:r>
            <a:r>
              <a:rPr sz="2400" spc="13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protein</a:t>
            </a:r>
            <a:r>
              <a:rPr sz="2400" spc="2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sequence</a:t>
            </a:r>
            <a:r>
              <a:rPr sz="2400" spc="283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and</a:t>
            </a:r>
            <a:r>
              <a:rPr sz="2400" spc="11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functional</a:t>
            </a:r>
            <a:r>
              <a:rPr sz="2400" spc="301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information.</a:t>
            </a:r>
            <a:endParaRPr sz="2400" dirty="0">
              <a:latin typeface="Arial"/>
              <a:cs typeface="Arial"/>
            </a:endParaRPr>
          </a:p>
          <a:p>
            <a:pPr marL="691595" indent="-512913">
              <a:spcBef>
                <a:spcPts val="2330"/>
              </a:spcBef>
              <a:buChar char="•"/>
              <a:tabLst>
                <a:tab pos="691595" algn="l"/>
              </a:tabLst>
            </a:pPr>
            <a:r>
              <a:rPr sz="2400" dirty="0">
                <a:latin typeface="Arial"/>
                <a:cs typeface="Arial"/>
              </a:rPr>
              <a:t>Around</a:t>
            </a:r>
            <a:r>
              <a:rPr sz="2400" spc="264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250</a:t>
            </a:r>
            <a:r>
              <a:rPr sz="2400" spc="10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Million</a:t>
            </a:r>
            <a:r>
              <a:rPr sz="2400" spc="15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protein</a:t>
            </a:r>
            <a:r>
              <a:rPr sz="2400" spc="308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sequences</a:t>
            </a:r>
            <a:endParaRPr sz="2400" dirty="0">
              <a:latin typeface="Arial"/>
              <a:cs typeface="Arial"/>
            </a:endParaRPr>
          </a:p>
          <a:p>
            <a:pPr marL="687606" indent="-508924">
              <a:lnSpc>
                <a:spcPts val="2494"/>
              </a:lnSpc>
              <a:spcBef>
                <a:spcPts val="577"/>
              </a:spcBef>
              <a:buChar char="•"/>
              <a:tabLst>
                <a:tab pos="687606" algn="l"/>
              </a:tabLst>
            </a:pPr>
            <a:r>
              <a:rPr sz="2400" dirty="0">
                <a:latin typeface="Arial"/>
                <a:cs typeface="Arial"/>
              </a:rPr>
              <a:t>More</a:t>
            </a:r>
            <a:r>
              <a:rPr sz="2400" spc="20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than</a:t>
            </a:r>
            <a:r>
              <a:rPr sz="2400" spc="220" dirty="0">
                <a:latin typeface="Arial"/>
                <a:cs typeface="Arial"/>
              </a:rPr>
              <a:t> </a:t>
            </a:r>
            <a:r>
              <a:rPr sz="2400" spc="88" dirty="0">
                <a:latin typeface="Arial"/>
                <a:cs typeface="Arial"/>
              </a:rPr>
              <a:t>550</a:t>
            </a:r>
            <a:r>
              <a:rPr sz="2400" spc="1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thousand</a:t>
            </a:r>
            <a:r>
              <a:rPr sz="2400" spc="3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reviewed</a:t>
            </a:r>
            <a:r>
              <a:rPr sz="2400" spc="29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and</a:t>
            </a:r>
            <a:r>
              <a:rPr sz="2400" spc="8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manually</a:t>
            </a:r>
            <a:r>
              <a:rPr sz="2400" spc="2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annotated</a:t>
            </a:r>
            <a:r>
              <a:rPr sz="2400" spc="308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proteins</a:t>
            </a:r>
            <a:endParaRPr sz="2400" baseline="-12786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3B582-E7FE-A44E-B3FE-FE35DBB1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84" y="4199738"/>
            <a:ext cx="9683692" cy="22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73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 descr="$PPTXTitle">
            <a:extLst>
              <a:ext uri="{FF2B5EF4-FFF2-40B4-BE49-F238E27FC236}">
                <a16:creationId xmlns:a16="http://schemas.microsoft.com/office/drawing/2014/main" id="{C8F28EA5-233D-6055-9EA1-C84D180ACA19}"/>
              </a:ext>
            </a:extLst>
          </p:cNvPr>
          <p:cNvSpPr txBox="1">
            <a:spLocks/>
          </p:cNvSpPr>
          <p:nvPr/>
        </p:nvSpPr>
        <p:spPr>
          <a:xfrm>
            <a:off x="61400" y="142125"/>
            <a:ext cx="11171919" cy="4625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51"/>
              </a:spcBef>
            </a:pP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n-GB" sz="3200" b="1" spc="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32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3200" b="1" spc="25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n-GB" sz="3200" b="1" spc="2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spc="69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3200" b="1" spc="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lang="en-GB" sz="3200" b="1" spc="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spc="-13" dirty="0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43189880-C510-3824-9316-B0A50F8210CA}"/>
              </a:ext>
            </a:extLst>
          </p:cNvPr>
          <p:cNvSpPr txBox="1"/>
          <p:nvPr/>
        </p:nvSpPr>
        <p:spPr>
          <a:xfrm>
            <a:off x="0" y="707701"/>
            <a:ext cx="4827639" cy="4114375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520890" marR="6381" indent="-505734">
              <a:lnSpc>
                <a:spcPct val="119600"/>
              </a:lnSpc>
              <a:spcBef>
                <a:spcPts val="119"/>
              </a:spcBef>
              <a:buFont typeface="Wingdings" panose="05000000000000000000" pitchFamily="2" charset="2"/>
              <a:buChar char="§"/>
              <a:tabLst>
                <a:tab pos="523281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sz="2400" spc="3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sz="2400" spc="2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400" spc="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3" dirty="0">
                <a:latin typeface="Arial" panose="020B0604020202020204" pitchFamily="34" charset="0"/>
                <a:cs typeface="Arial" panose="020B0604020202020204" pitchFamily="34" charset="0"/>
              </a:rPr>
              <a:t>processes 	</a:t>
            </a:r>
            <a:r>
              <a:rPr sz="2400" spc="94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63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sz="2400"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63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63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3" dirty="0">
                <a:latin typeface="Arial" panose="020B0604020202020204" pitchFamily="34" charset="0"/>
                <a:cs typeface="Arial" panose="020B0604020202020204" pitchFamily="34" charset="0"/>
              </a:rPr>
              <a:t>product 	contributes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4878" marR="165919" indent="-509722">
              <a:lnSpc>
                <a:spcPct val="119600"/>
              </a:lnSpc>
              <a:spcBef>
                <a:spcPts val="82"/>
              </a:spcBef>
              <a:buFont typeface="Wingdings" panose="05000000000000000000" pitchFamily="2" charset="2"/>
              <a:buChar char="§"/>
              <a:tabLst>
                <a:tab pos="527270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  <a:r>
              <a:rPr sz="2400" spc="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sz="2400" spc="38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3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2400" spc="-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3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biochemical</a:t>
            </a:r>
            <a:r>
              <a:rPr sz="2400" spc="2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sz="2400" spc="2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63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82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25" dirty="0">
                <a:latin typeface="Arial" panose="020B0604020202020204" pitchFamily="34" charset="0"/>
                <a:cs typeface="Arial" panose="020B0604020202020204" pitchFamily="34" charset="0"/>
              </a:rPr>
              <a:t>gene 	</a:t>
            </a:r>
            <a:r>
              <a:rPr sz="2400" spc="-13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2485" marR="130023" indent="-507329">
              <a:lnSpc>
                <a:spcPct val="119600"/>
              </a:lnSpc>
              <a:buFont typeface="Wingdings" panose="05000000000000000000" pitchFamily="2" charset="2"/>
              <a:buChar char="§"/>
              <a:tabLst>
                <a:tab pos="528069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sz="2400" spc="3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sz="2400" spc="35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400" spc="2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3" dirty="0">
                <a:latin typeface="Arial" panose="020B0604020202020204" pitchFamily="34" charset="0"/>
                <a:cs typeface="Arial" panose="020B0604020202020204" pitchFamily="34" charset="0"/>
              </a:rPr>
              <a:t>location 	</a:t>
            </a:r>
            <a:r>
              <a:rPr sz="2400" spc="63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400" spc="-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94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63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sz="2400" spc="28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sz="2400" spc="14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400"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38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3" dirty="0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2D97F-7A43-AE45-367A-EA66F56EE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390" y="913830"/>
            <a:ext cx="4976291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89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 descr="$PPTXTitle">
            <a:extLst>
              <a:ext uri="{FF2B5EF4-FFF2-40B4-BE49-F238E27FC236}">
                <a16:creationId xmlns:a16="http://schemas.microsoft.com/office/drawing/2014/main" id="{AC85D7E6-725D-9FFC-BD7C-1D36B6E992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718719" cy="843274"/>
          </a:xfrm>
          <a:prstGeom prst="rect">
            <a:avLst/>
          </a:prstGeom>
        </p:spPr>
        <p:txBody>
          <a:bodyPr vert="horz" wrap="square" lIns="0" tIns="34134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0139">
              <a:spcBef>
                <a:spcPts val="151"/>
              </a:spcBef>
            </a:pPr>
            <a:r>
              <a:rPr lang="en-GB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lnterPro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3600" b="1" spc="3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3600" b="1" spc="4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Families</a:t>
            </a:r>
            <a:r>
              <a:rPr lang="en-GB" sz="3600" b="1" spc="50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3600" b="1" spc="2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3" dirty="0">
                <a:latin typeface="Arial" panose="020B0604020202020204" pitchFamily="34" charset="0"/>
                <a:cs typeface="Arial" panose="020B0604020202020204" pitchFamily="34" charset="0"/>
              </a:rPr>
              <a:t>Domains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58F2230-AEF6-F9EB-3844-7FEFC03C2798}"/>
              </a:ext>
            </a:extLst>
          </p:cNvPr>
          <p:cNvSpPr txBox="1"/>
          <p:nvPr/>
        </p:nvSpPr>
        <p:spPr>
          <a:xfrm>
            <a:off x="153133" y="1260786"/>
            <a:ext cx="11447129" cy="848032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15954" marR="6381" indent="10370">
              <a:lnSpc>
                <a:spcPct val="118000"/>
              </a:lnSpc>
              <a:spcBef>
                <a:spcPts val="119"/>
              </a:spcBef>
            </a:pPr>
            <a:r>
              <a:rPr sz="2400" dirty="0">
                <a:latin typeface="Arial"/>
                <a:cs typeface="Arial"/>
              </a:rPr>
              <a:t>lnterPro</a:t>
            </a:r>
            <a:r>
              <a:rPr sz="2400" spc="18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provides</a:t>
            </a:r>
            <a:r>
              <a:rPr sz="2400" spc="20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functional</a:t>
            </a:r>
            <a:r>
              <a:rPr sz="2400" spc="37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analysis</a:t>
            </a:r>
            <a:r>
              <a:rPr sz="2400" spc="23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8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proteins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classifying</a:t>
            </a:r>
            <a:r>
              <a:rPr sz="2400" spc="37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them</a:t>
            </a:r>
            <a:r>
              <a:rPr sz="2400" spc="17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into </a:t>
            </a:r>
            <a:r>
              <a:rPr sz="2400" dirty="0">
                <a:latin typeface="Arial"/>
                <a:cs typeface="Arial"/>
              </a:rPr>
              <a:t>families</a:t>
            </a:r>
            <a:r>
              <a:rPr sz="2400" spc="2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15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predicting</a:t>
            </a:r>
            <a:r>
              <a:rPr sz="2400" spc="30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domains</a:t>
            </a:r>
            <a:r>
              <a:rPr sz="2400" spc="20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important</a:t>
            </a:r>
            <a:r>
              <a:rPr sz="2400" spc="276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sites.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F5C12-F42C-B88E-B06E-E608628B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8" y="3256842"/>
            <a:ext cx="11057578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4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 descr="$PPTXTitle">
            <a:extLst>
              <a:ext uri="{FF2B5EF4-FFF2-40B4-BE49-F238E27FC236}">
                <a16:creationId xmlns:a16="http://schemas.microsoft.com/office/drawing/2014/main" id="{DD937108-396D-601B-C5E1-B7E1F667F6E9}"/>
              </a:ext>
            </a:extLst>
          </p:cNvPr>
          <p:cNvSpPr txBox="1">
            <a:spLocks/>
          </p:cNvSpPr>
          <p:nvPr/>
        </p:nvSpPr>
        <p:spPr>
          <a:xfrm>
            <a:off x="136342" y="77012"/>
            <a:ext cx="11495789" cy="549926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51"/>
              </a:spcBef>
            </a:pPr>
            <a:r>
              <a:rPr lang="en-GB" sz="3831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3831" b="1" spc="47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831" b="1" dirty="0">
                <a:latin typeface="Arial" panose="020B0604020202020204" pitchFamily="34" charset="0"/>
                <a:cs typeface="Arial" panose="020B0604020202020204" pitchFamily="34" charset="0"/>
              </a:rPr>
              <a:t>families</a:t>
            </a:r>
            <a:r>
              <a:rPr lang="en-GB" sz="3831" b="1" spc="45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831" b="1" spc="63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3831" b="1" spc="2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831" b="1" dirty="0">
                <a:latin typeface="Arial" panose="020B0604020202020204" pitchFamily="34" charset="0"/>
                <a:cs typeface="Arial" panose="020B0604020202020204" pitchFamily="34" charset="0"/>
              </a:rPr>
              <a:t>functions:</a:t>
            </a:r>
            <a:r>
              <a:rPr lang="en-GB" sz="3831" b="1" spc="5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831" b="1" spc="38" dirty="0" err="1">
                <a:latin typeface="Arial" panose="020B0604020202020204" pitchFamily="34" charset="0"/>
                <a:cs typeface="Arial" panose="020B0604020202020204" pitchFamily="34" charset="0"/>
              </a:rPr>
              <a:t>Pfam</a:t>
            </a:r>
            <a:endParaRPr lang="en-GB" sz="383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F451E858-CD61-421A-5D20-1950C990FC31}"/>
              </a:ext>
            </a:extLst>
          </p:cNvPr>
          <p:cNvSpPr txBox="1"/>
          <p:nvPr/>
        </p:nvSpPr>
        <p:spPr>
          <a:xfrm>
            <a:off x="136342" y="850738"/>
            <a:ext cx="11616243" cy="2258354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507329" marR="6381" indent="-492173">
              <a:lnSpc>
                <a:spcPct val="157500"/>
              </a:lnSpc>
              <a:spcBef>
                <a:spcPts val="119"/>
              </a:spcBef>
              <a:buFont typeface="Wingdings" panose="05000000000000000000" pitchFamily="2" charset="2"/>
              <a:buChar char="§"/>
              <a:tabLst>
                <a:tab pos="507329" algn="l"/>
                <a:tab pos="512913" algn="l"/>
              </a:tabLst>
            </a:pP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	Focuses</a:t>
            </a:r>
            <a:r>
              <a:rPr sz="2324" spc="188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spc="69" dirty="0">
                <a:solidFill>
                  <a:srgbClr val="070707"/>
                </a:solidFill>
                <a:latin typeface="Arial"/>
                <a:cs typeface="Arial"/>
              </a:rPr>
              <a:t>on</a:t>
            </a:r>
            <a:r>
              <a:rPr sz="2324" spc="157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b="1" dirty="0">
                <a:solidFill>
                  <a:srgbClr val="070707"/>
                </a:solidFill>
                <a:latin typeface="Arial"/>
                <a:cs typeface="Arial"/>
              </a:rPr>
              <a:t>functional</a:t>
            </a:r>
            <a:r>
              <a:rPr sz="2324" b="1" spc="29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b="1" dirty="0">
                <a:solidFill>
                  <a:srgbClr val="070707"/>
                </a:solidFill>
                <a:latin typeface="Arial"/>
                <a:cs typeface="Arial"/>
              </a:rPr>
              <a:t>annotation</a:t>
            </a:r>
            <a:r>
              <a:rPr sz="2324" b="1" spc="41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spc="69" dirty="0">
                <a:solidFill>
                  <a:srgbClr val="070707"/>
                </a:solidFill>
                <a:latin typeface="Arial"/>
                <a:cs typeface="Arial"/>
              </a:rPr>
              <a:t>of</a:t>
            </a:r>
            <a:r>
              <a:rPr sz="2324" spc="19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protein</a:t>
            </a:r>
            <a:r>
              <a:rPr sz="2324" spc="24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sequences</a:t>
            </a:r>
            <a:r>
              <a:rPr sz="2324" spc="264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spc="69" dirty="0">
                <a:solidFill>
                  <a:srgbClr val="070707"/>
                </a:solidFill>
                <a:latin typeface="Arial"/>
                <a:cs typeface="Arial"/>
              </a:rPr>
              <a:t>by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identifying</a:t>
            </a:r>
            <a:r>
              <a:rPr sz="2324" spc="24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spc="-13" dirty="0">
                <a:solidFill>
                  <a:srgbClr val="070707"/>
                </a:solidFill>
                <a:latin typeface="Arial"/>
                <a:cs typeface="Arial"/>
              </a:rPr>
              <a:t>conserved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domains</a:t>
            </a:r>
            <a:r>
              <a:rPr sz="2324" spc="283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and</a:t>
            </a:r>
            <a:r>
              <a:rPr sz="2324" spc="239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spc="-13" dirty="0">
                <a:solidFill>
                  <a:srgbClr val="070707"/>
                </a:solidFill>
                <a:latin typeface="Arial"/>
                <a:cs typeface="Arial"/>
              </a:rPr>
              <a:t>families.</a:t>
            </a:r>
            <a:endParaRPr sz="2324" dirty="0">
              <a:latin typeface="Arial"/>
              <a:cs typeface="Arial"/>
            </a:endParaRPr>
          </a:p>
          <a:p>
            <a:pPr marL="513710" indent="-497757">
              <a:spcBef>
                <a:spcPts val="1608"/>
              </a:spcBef>
              <a:buFont typeface="Wingdings" panose="05000000000000000000" pitchFamily="2" charset="2"/>
              <a:buChar char="§"/>
              <a:tabLst>
                <a:tab pos="513710" algn="l"/>
              </a:tabLst>
            </a:pP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Uses</a:t>
            </a:r>
            <a:r>
              <a:rPr sz="2324" spc="138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computational</a:t>
            </a:r>
            <a:r>
              <a:rPr sz="2324" spc="502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methods</a:t>
            </a:r>
            <a:r>
              <a:rPr sz="2324" spc="383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for</a:t>
            </a:r>
            <a:r>
              <a:rPr sz="2324" spc="7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high-accuracy</a:t>
            </a:r>
            <a:r>
              <a:rPr sz="2324" spc="471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spc="-13" dirty="0">
                <a:solidFill>
                  <a:srgbClr val="070707"/>
                </a:solidFill>
                <a:latin typeface="Arial"/>
                <a:cs typeface="Arial"/>
              </a:rPr>
              <a:t>predictions.</a:t>
            </a:r>
            <a:endParaRPr sz="2324" dirty="0">
              <a:latin typeface="Arial"/>
              <a:cs typeface="Arial"/>
            </a:endParaRPr>
          </a:p>
          <a:p>
            <a:pPr marL="513710" indent="-497757">
              <a:spcBef>
                <a:spcPts val="1526"/>
              </a:spcBef>
              <a:buFont typeface="Wingdings" panose="05000000000000000000" pitchFamily="2" charset="2"/>
              <a:buChar char="§"/>
              <a:tabLst>
                <a:tab pos="513710" algn="l"/>
              </a:tabLst>
            </a:pP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Essential</a:t>
            </a:r>
            <a:r>
              <a:rPr sz="2324" spc="264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for</a:t>
            </a:r>
            <a:r>
              <a:rPr sz="2324" spc="10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understanding</a:t>
            </a:r>
            <a:r>
              <a:rPr sz="2324" spc="383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protein</a:t>
            </a:r>
            <a:r>
              <a:rPr sz="2324" spc="276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roles</a:t>
            </a:r>
            <a:r>
              <a:rPr sz="2324" spc="176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and</a:t>
            </a:r>
            <a:r>
              <a:rPr sz="2324" spc="157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dirty="0">
                <a:solidFill>
                  <a:srgbClr val="070707"/>
                </a:solidFill>
                <a:latin typeface="Arial"/>
                <a:cs typeface="Arial"/>
              </a:rPr>
              <a:t>evolutionary</a:t>
            </a:r>
            <a:r>
              <a:rPr sz="2324" spc="521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324" spc="-13" dirty="0">
                <a:solidFill>
                  <a:srgbClr val="070707"/>
                </a:solidFill>
                <a:latin typeface="Arial"/>
                <a:cs typeface="Arial"/>
              </a:rPr>
              <a:t>relationships</a:t>
            </a:r>
            <a:endParaRPr sz="2324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31AE9-34CB-C9A3-3B31-C1FB72F6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89" y="3878510"/>
            <a:ext cx="816934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 descr="$PPTXTitle">
            <a:extLst>
              <a:ext uri="{FF2B5EF4-FFF2-40B4-BE49-F238E27FC236}">
                <a16:creationId xmlns:a16="http://schemas.microsoft.com/office/drawing/2014/main" id="{DB6FEFC3-6FCE-79D7-48E6-4292FCE182C2}"/>
              </a:ext>
            </a:extLst>
          </p:cNvPr>
          <p:cNvSpPr txBox="1">
            <a:spLocks/>
          </p:cNvSpPr>
          <p:nvPr/>
        </p:nvSpPr>
        <p:spPr>
          <a:xfrm>
            <a:off x="0" y="74348"/>
            <a:ext cx="9374748" cy="832269"/>
          </a:xfrm>
          <a:prstGeom prst="rect">
            <a:avLst/>
          </a:prstGeom>
        </p:spPr>
        <p:txBody>
          <a:bodyPr vert="horz" wrap="square" lIns="0" tIns="33044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0139">
              <a:spcBef>
                <a:spcPts val="143"/>
              </a:spcBef>
            </a:pPr>
            <a:r>
              <a:rPr lang="en-GB" sz="3600" b="1" spc="69">
                <a:latin typeface="Arial" panose="020B0604020202020204" pitchFamily="34" charset="0"/>
                <a:cs typeface="Arial" panose="020B0604020202020204" pitchFamily="34" charset="0"/>
              </a:rPr>
              <a:t>PPls:</a:t>
            </a:r>
            <a:r>
              <a:rPr lang="en-GB" sz="3600" b="1" spc="163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>
                <a:latin typeface="Arial" panose="020B0604020202020204" pitchFamily="34" charset="0"/>
                <a:cs typeface="Arial" panose="020B0604020202020204" pitchFamily="34" charset="0"/>
              </a:rPr>
              <a:t>STRING,</a:t>
            </a:r>
            <a:r>
              <a:rPr lang="en-GB" sz="3600" b="1" spc="364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>
                <a:latin typeface="Arial" panose="020B0604020202020204" pitchFamily="34" charset="0"/>
                <a:cs typeface="Arial" panose="020B0604020202020204" pitchFamily="34" charset="0"/>
              </a:rPr>
              <a:t>BioGRID,</a:t>
            </a:r>
            <a:r>
              <a:rPr lang="en-GB" sz="3600" b="1" spc="358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3">
                <a:latin typeface="Arial" panose="020B0604020202020204" pitchFamily="34" charset="0"/>
                <a:cs typeface="Arial" panose="020B0604020202020204" pitchFamily="34" charset="0"/>
              </a:rPr>
              <a:t>lntAct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77B44F3A-27A6-E4A1-AD1B-E1C6C9B54135}"/>
              </a:ext>
            </a:extLst>
          </p:cNvPr>
          <p:cNvSpPr txBox="1"/>
          <p:nvPr/>
        </p:nvSpPr>
        <p:spPr>
          <a:xfrm>
            <a:off x="99199" y="1141163"/>
            <a:ext cx="9743768" cy="4780564"/>
          </a:xfrm>
          <a:prstGeom prst="rect">
            <a:avLst/>
          </a:prstGeom>
        </p:spPr>
        <p:txBody>
          <a:bodyPr vert="horz" wrap="square" lIns="0" tIns="17550" rIns="0" bIns="0" rtlCol="0">
            <a:spAutoFit/>
          </a:bodyPr>
          <a:lstStyle/>
          <a:p>
            <a:pPr marL="358854" indent="-342900">
              <a:spcBef>
                <a:spcPts val="138"/>
              </a:spcBef>
              <a:buFont typeface="Wingdings" panose="05000000000000000000" pitchFamily="2" charset="2"/>
              <a:buChar char="§"/>
            </a:pPr>
            <a:r>
              <a:rPr sz="1821" b="1" spc="69" dirty="0">
                <a:solidFill>
                  <a:srgbClr val="010101"/>
                </a:solidFill>
                <a:latin typeface="Arial"/>
                <a:cs typeface="Arial"/>
              </a:rPr>
              <a:t>STRING</a:t>
            </a:r>
            <a:r>
              <a:rPr sz="1821" b="1" spc="69" dirty="0">
                <a:solidFill>
                  <a:srgbClr val="2F2F2F"/>
                </a:solidFill>
                <a:latin typeface="Arial"/>
                <a:cs typeface="Arial"/>
              </a:rPr>
              <a:t>:</a:t>
            </a:r>
            <a:endParaRPr sz="1821" dirty="0">
              <a:latin typeface="Arial"/>
              <a:cs typeface="Arial"/>
            </a:endParaRPr>
          </a:p>
          <a:p>
            <a:pPr marL="669259" indent="-465849">
              <a:lnSpc>
                <a:spcPts val="2247"/>
              </a:lnSpc>
              <a:spcBef>
                <a:spcPts val="1664"/>
              </a:spcBef>
              <a:buFont typeface="Wingdings" panose="05000000000000000000" pitchFamily="2" charset="2"/>
              <a:buChar char="§"/>
              <a:tabLst>
                <a:tab pos="669259" algn="l"/>
              </a:tabLst>
            </a:pPr>
            <a:r>
              <a:rPr sz="1884" dirty="0">
                <a:solidFill>
                  <a:srgbClr val="010101"/>
                </a:solidFill>
                <a:latin typeface="Arial"/>
                <a:cs typeface="Arial"/>
              </a:rPr>
              <a:t>Integrates</a:t>
            </a:r>
            <a:r>
              <a:rPr sz="1884" spc="256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known</a:t>
            </a:r>
            <a:r>
              <a:rPr sz="1884" spc="2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sz="1884" spc="69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predicted</a:t>
            </a:r>
            <a:r>
              <a:rPr sz="1884" spc="3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protein-protein</a:t>
            </a:r>
            <a:r>
              <a:rPr sz="1884" spc="19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181818"/>
                </a:solidFill>
                <a:latin typeface="Arial"/>
                <a:cs typeface="Arial"/>
              </a:rPr>
              <a:t>interactions.</a:t>
            </a:r>
            <a:endParaRPr sz="1884" dirty="0">
              <a:latin typeface="Arial"/>
              <a:cs typeface="Arial"/>
            </a:endParaRPr>
          </a:p>
          <a:p>
            <a:pPr marL="669259" indent="-465849">
              <a:lnSpc>
                <a:spcPts val="2236"/>
              </a:lnSpc>
              <a:buFont typeface="Wingdings" panose="05000000000000000000" pitchFamily="2" charset="2"/>
              <a:buChar char="§"/>
              <a:tabLst>
                <a:tab pos="669259" algn="l"/>
              </a:tabLst>
            </a:pPr>
            <a:r>
              <a:rPr sz="1884" dirty="0">
                <a:solidFill>
                  <a:srgbClr val="010101"/>
                </a:solidFill>
                <a:latin typeface="Arial"/>
                <a:cs typeface="Arial"/>
              </a:rPr>
              <a:t>Includes</a:t>
            </a:r>
            <a:r>
              <a:rPr sz="1884" spc="207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direct</a:t>
            </a:r>
            <a:r>
              <a:rPr sz="1884" spc="157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(physical)</a:t>
            </a:r>
            <a:r>
              <a:rPr sz="1884" spc="18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sz="1884" spc="19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010101"/>
                </a:solidFill>
                <a:latin typeface="Arial"/>
                <a:cs typeface="Arial"/>
              </a:rPr>
              <a:t>indirect</a:t>
            </a:r>
            <a:r>
              <a:rPr sz="1884" spc="151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(functional)</a:t>
            </a:r>
            <a:r>
              <a:rPr sz="1884" spc="27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181818"/>
                </a:solidFill>
                <a:latin typeface="Arial"/>
                <a:cs typeface="Arial"/>
              </a:rPr>
              <a:t>associations.</a:t>
            </a:r>
            <a:endParaRPr sz="1884" dirty="0">
              <a:latin typeface="Arial"/>
              <a:cs typeface="Arial"/>
            </a:endParaRPr>
          </a:p>
          <a:p>
            <a:pPr marL="663676" indent="-460265">
              <a:lnSpc>
                <a:spcPts val="2247"/>
              </a:lnSpc>
              <a:buClr>
                <a:srgbClr val="010101"/>
              </a:buClr>
              <a:buFont typeface="Wingdings" panose="05000000000000000000" pitchFamily="2" charset="2"/>
              <a:buChar char="§"/>
              <a:tabLst>
                <a:tab pos="663676" algn="l"/>
              </a:tabLst>
            </a:pPr>
            <a:r>
              <a:rPr sz="1884" u="heavy" dirty="0">
                <a:solidFill>
                  <a:srgbClr val="08A3B1"/>
                </a:solidFill>
                <a:uFill>
                  <a:solidFill>
                    <a:srgbClr val="08A3B1"/>
                  </a:solidFill>
                </a:uFill>
                <a:latin typeface="Arial"/>
                <a:cs typeface="Arial"/>
              </a:rPr>
              <a:t>string-</a:t>
            </a:r>
            <a:r>
              <a:rPr sz="1884" u="heavy" spc="-13" dirty="0">
                <a:solidFill>
                  <a:srgbClr val="08A3B1"/>
                </a:solidFill>
                <a:uFill>
                  <a:solidFill>
                    <a:srgbClr val="08A3B1"/>
                  </a:solidFill>
                </a:uFill>
                <a:latin typeface="Arial"/>
                <a:cs typeface="Arial"/>
              </a:rPr>
              <a:t>db.org</a:t>
            </a:r>
            <a:endParaRPr sz="1884" dirty="0">
              <a:latin typeface="Arial"/>
              <a:cs typeface="Arial"/>
            </a:endParaRPr>
          </a:p>
          <a:p>
            <a:pPr marL="359651" indent="-342900">
              <a:spcBef>
                <a:spcPts val="1715"/>
              </a:spcBef>
              <a:buFont typeface="Wingdings" panose="05000000000000000000" pitchFamily="2" charset="2"/>
              <a:buChar char="§"/>
            </a:pPr>
            <a:r>
              <a:rPr sz="1821" b="1" spc="50" dirty="0">
                <a:solidFill>
                  <a:srgbClr val="010101"/>
                </a:solidFill>
                <a:latin typeface="Arial"/>
                <a:cs typeface="Arial"/>
              </a:rPr>
              <a:t>BioGRIO</a:t>
            </a:r>
            <a:r>
              <a:rPr sz="1821" b="1" spc="50" dirty="0">
                <a:solidFill>
                  <a:srgbClr val="2F2F2F"/>
                </a:solidFill>
                <a:latin typeface="Arial"/>
                <a:cs typeface="Arial"/>
              </a:rPr>
              <a:t>:</a:t>
            </a:r>
            <a:endParaRPr sz="1821" dirty="0">
              <a:latin typeface="Arial"/>
              <a:cs typeface="Arial"/>
            </a:endParaRPr>
          </a:p>
          <a:p>
            <a:pPr marL="671652" indent="-468242">
              <a:lnSpc>
                <a:spcPts val="2247"/>
              </a:lnSpc>
              <a:spcBef>
                <a:spcPts val="1664"/>
              </a:spcBef>
              <a:buClr>
                <a:srgbClr val="010101"/>
              </a:buClr>
              <a:buFont typeface="Wingdings" panose="05000000000000000000" pitchFamily="2" charset="2"/>
              <a:buChar char="§"/>
              <a:tabLst>
                <a:tab pos="671652" algn="l"/>
              </a:tabLst>
            </a:pPr>
            <a:r>
              <a:rPr sz="1884" spc="63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1884" spc="-8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curated</a:t>
            </a:r>
            <a:r>
              <a:rPr sz="1884" spc="69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database</a:t>
            </a:r>
            <a:r>
              <a:rPr sz="1884" spc="23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1884" spc="57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physical</a:t>
            </a:r>
            <a:r>
              <a:rPr sz="1884" spc="23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sz="1884" spc="-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genetic</a:t>
            </a:r>
            <a:r>
              <a:rPr sz="1884" spc="22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13" dirty="0">
                <a:solidFill>
                  <a:srgbClr val="181818"/>
                </a:solidFill>
                <a:latin typeface="Arial"/>
                <a:cs typeface="Arial"/>
              </a:rPr>
              <a:t>interactions.</a:t>
            </a:r>
            <a:endParaRPr sz="1884" dirty="0">
              <a:latin typeface="Arial"/>
              <a:cs typeface="Arial"/>
            </a:endParaRPr>
          </a:p>
          <a:p>
            <a:pPr marL="662080" indent="-458670">
              <a:lnSpc>
                <a:spcPts val="2236"/>
              </a:lnSpc>
              <a:buFont typeface="Wingdings" panose="05000000000000000000" pitchFamily="2" charset="2"/>
              <a:buChar char="§"/>
              <a:tabLst>
                <a:tab pos="662080" algn="l"/>
              </a:tabLst>
            </a:pPr>
            <a:r>
              <a:rPr sz="1884" dirty="0">
                <a:solidFill>
                  <a:srgbClr val="010101"/>
                </a:solidFill>
                <a:latin typeface="Arial"/>
                <a:cs typeface="Arial"/>
              </a:rPr>
              <a:t>Focuses</a:t>
            </a:r>
            <a:r>
              <a:rPr sz="1884" spc="1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on</a:t>
            </a:r>
            <a:r>
              <a:rPr sz="1884" spc="201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experimentally</a:t>
            </a:r>
            <a:r>
              <a:rPr sz="1884" spc="163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dirty="0">
                <a:solidFill>
                  <a:srgbClr val="181818"/>
                </a:solidFill>
                <a:latin typeface="Arial"/>
                <a:cs typeface="Arial"/>
              </a:rPr>
              <a:t>verified</a:t>
            </a:r>
            <a:r>
              <a:rPr sz="1884" spc="25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1884" spc="-25" dirty="0">
                <a:solidFill>
                  <a:srgbClr val="181818"/>
                </a:solidFill>
                <a:latin typeface="Arial"/>
                <a:cs typeface="Arial"/>
              </a:rPr>
              <a:t>data.</a:t>
            </a:r>
            <a:endParaRPr sz="1884" dirty="0">
              <a:latin typeface="Arial"/>
              <a:cs typeface="Arial"/>
            </a:endParaRPr>
          </a:p>
          <a:p>
            <a:pPr marL="667664" indent="-464254">
              <a:lnSpc>
                <a:spcPts val="2247"/>
              </a:lnSpc>
              <a:buClr>
                <a:srgbClr val="010101"/>
              </a:buClr>
              <a:buFont typeface="Wingdings" panose="05000000000000000000" pitchFamily="2" charset="2"/>
              <a:buChar char="§"/>
              <a:tabLst>
                <a:tab pos="667664" algn="l"/>
              </a:tabLst>
            </a:pPr>
            <a:r>
              <a:rPr sz="1884" u="heavy" spc="-13" dirty="0">
                <a:solidFill>
                  <a:srgbClr val="08A3B1"/>
                </a:solidFill>
                <a:uFill>
                  <a:solidFill>
                    <a:srgbClr val="08A3B1"/>
                  </a:solidFill>
                </a:uFill>
                <a:latin typeface="Arial"/>
                <a:cs typeface="Arial"/>
              </a:rPr>
              <a:t>thebiogrid</a:t>
            </a:r>
            <a:r>
              <a:rPr sz="1884" u="heavy" spc="-13" dirty="0">
                <a:solidFill>
                  <a:srgbClr val="28B1BD"/>
                </a:solidFill>
                <a:uFill>
                  <a:solidFill>
                    <a:srgbClr val="08A3B1"/>
                  </a:solidFill>
                </a:uFill>
                <a:latin typeface="Arial"/>
                <a:cs typeface="Arial"/>
              </a:rPr>
              <a:t>.</a:t>
            </a:r>
            <a:r>
              <a:rPr sz="1884" u="heavy" spc="-13" dirty="0">
                <a:solidFill>
                  <a:srgbClr val="08A3B1"/>
                </a:solidFill>
                <a:uFill>
                  <a:solidFill>
                    <a:srgbClr val="08A3B1"/>
                  </a:solidFill>
                </a:uFill>
                <a:latin typeface="Arial"/>
                <a:cs typeface="Arial"/>
              </a:rPr>
              <a:t>org</a:t>
            </a:r>
            <a:endParaRPr sz="1884" dirty="0">
              <a:latin typeface="Arial"/>
              <a:cs typeface="Arial"/>
            </a:endParaRPr>
          </a:p>
          <a:p>
            <a:pPr marL="359651" indent="-342900">
              <a:spcBef>
                <a:spcPts val="1721"/>
              </a:spcBef>
              <a:buFont typeface="Wingdings" panose="05000000000000000000" pitchFamily="2" charset="2"/>
              <a:buChar char="§"/>
            </a:pPr>
            <a:r>
              <a:rPr sz="1821" b="1" spc="-13" dirty="0" err="1">
                <a:solidFill>
                  <a:srgbClr val="010101"/>
                </a:solidFill>
                <a:latin typeface="Arial"/>
                <a:cs typeface="Arial"/>
              </a:rPr>
              <a:t>lntAct</a:t>
            </a:r>
            <a:r>
              <a:rPr sz="1821" b="1" spc="-13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endParaRPr lang="en-GB" sz="1821" b="1" spc="-13" dirty="0">
              <a:solidFill>
                <a:srgbClr val="010101"/>
              </a:solidFill>
              <a:latin typeface="Arial"/>
              <a:cs typeface="Arial"/>
            </a:endParaRPr>
          </a:p>
          <a:p>
            <a:pPr marL="758903" lvl="1" indent="-285750">
              <a:lnSpc>
                <a:spcPts val="2247"/>
              </a:lnSpc>
              <a:spcBef>
                <a:spcPts val="138"/>
              </a:spcBef>
              <a:buClr>
                <a:srgbClr val="010101"/>
              </a:buClr>
              <a:buFont typeface="Wingdings" panose="05000000000000000000" pitchFamily="2" charset="2"/>
              <a:buChar char="§"/>
              <a:tabLst>
                <a:tab pos="475421" algn="l"/>
              </a:tabLst>
            </a:pP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Provides</a:t>
            </a:r>
            <a:r>
              <a:rPr lang="en-GB" spc="18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detailed</a:t>
            </a:r>
            <a:r>
              <a:rPr lang="en-GB" spc="151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interaction</a:t>
            </a:r>
            <a:r>
              <a:rPr lang="en-GB" spc="31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data</a:t>
            </a:r>
            <a:r>
              <a:rPr lang="en-GB" dirty="0">
                <a:solidFill>
                  <a:srgbClr val="464646"/>
                </a:solidFill>
                <a:latin typeface="Arial"/>
                <a:cs typeface="Arial"/>
              </a:rPr>
              <a:t>,</a:t>
            </a:r>
            <a:r>
              <a:rPr lang="en-GB" spc="-6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including</a:t>
            </a:r>
            <a:r>
              <a:rPr lang="en-GB" spc="113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experimental</a:t>
            </a:r>
            <a:r>
              <a:rPr lang="en-GB" spc="333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GB" spc="-13" dirty="0">
                <a:solidFill>
                  <a:srgbClr val="181818"/>
                </a:solidFill>
                <a:latin typeface="Arial"/>
                <a:cs typeface="Arial"/>
              </a:rPr>
              <a:t>conditions.</a:t>
            </a:r>
            <a:endParaRPr lang="en-GB" dirty="0">
              <a:latin typeface="Arial"/>
              <a:cs typeface="Arial"/>
            </a:endParaRPr>
          </a:p>
          <a:p>
            <a:pPr marL="758904" lvl="1" indent="-285750">
              <a:lnSpc>
                <a:spcPts val="2236"/>
              </a:lnSpc>
              <a:buClr>
                <a:srgbClr val="010101"/>
              </a:buClr>
              <a:buFont typeface="Wingdings" panose="05000000000000000000" pitchFamily="2" charset="2"/>
              <a:buChar char="§"/>
              <a:tabLst>
                <a:tab pos="484196" algn="l"/>
              </a:tabLst>
            </a:pP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Allows</a:t>
            </a:r>
            <a:r>
              <a:rPr lang="en-GB" spc="5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network</a:t>
            </a:r>
            <a:r>
              <a:rPr lang="en-GB" spc="333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visualization</a:t>
            </a:r>
            <a:r>
              <a:rPr lang="en-GB" spc="23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GB" dirty="0">
                <a:solidFill>
                  <a:srgbClr val="181818"/>
                </a:solidFill>
                <a:latin typeface="Arial"/>
                <a:cs typeface="Arial"/>
              </a:rPr>
              <a:t>and</a:t>
            </a:r>
            <a:r>
              <a:rPr lang="en-GB" spc="8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lang="en-GB" spc="-13" dirty="0">
                <a:solidFill>
                  <a:srgbClr val="181818"/>
                </a:solidFill>
                <a:latin typeface="Arial"/>
                <a:cs typeface="Arial"/>
              </a:rPr>
              <a:t>analysis.</a:t>
            </a:r>
            <a:endParaRPr lang="en-GB" dirty="0">
              <a:latin typeface="Arial"/>
              <a:cs typeface="Arial"/>
            </a:endParaRPr>
          </a:p>
          <a:p>
            <a:pPr marL="758904" lvl="1" indent="-285750">
              <a:lnSpc>
                <a:spcPts val="2247"/>
              </a:lnSpc>
              <a:buClr>
                <a:srgbClr val="010101"/>
              </a:buClr>
              <a:buFont typeface="Wingdings" panose="05000000000000000000" pitchFamily="2" charset="2"/>
              <a:buChar char="§"/>
              <a:tabLst>
                <a:tab pos="474624" algn="l"/>
              </a:tabLst>
            </a:pPr>
            <a:r>
              <a:rPr lang="en-GB" u="heavy" spc="-13" dirty="0">
                <a:solidFill>
                  <a:srgbClr val="08A3B1"/>
                </a:solidFill>
                <a:uFill>
                  <a:solidFill>
                    <a:srgbClr val="08A3B1"/>
                  </a:solidFill>
                </a:uFill>
                <a:latin typeface="Arial"/>
                <a:cs typeface="Arial"/>
              </a:rPr>
              <a:t>ebi.ac</a:t>
            </a:r>
            <a:r>
              <a:rPr lang="en-GB" u="heavy" spc="-13" dirty="0">
                <a:solidFill>
                  <a:srgbClr val="28B1BD"/>
                </a:solidFill>
                <a:uFill>
                  <a:solidFill>
                    <a:srgbClr val="08A3B1"/>
                  </a:solidFill>
                </a:uFill>
                <a:latin typeface="Arial"/>
                <a:cs typeface="Arial"/>
              </a:rPr>
              <a:t>.</a:t>
            </a:r>
            <a:r>
              <a:rPr lang="en-GB" u="heavy" spc="-13" dirty="0">
                <a:solidFill>
                  <a:srgbClr val="08A3B1"/>
                </a:solidFill>
                <a:uFill>
                  <a:solidFill>
                    <a:srgbClr val="08A3B1"/>
                  </a:solidFill>
                </a:uFill>
                <a:latin typeface="Arial"/>
                <a:cs typeface="Arial"/>
              </a:rPr>
              <a:t>uk/intact</a:t>
            </a:r>
            <a:endParaRPr lang="en-GB" dirty="0">
              <a:latin typeface="Arial"/>
              <a:cs typeface="Arial"/>
            </a:endParaRPr>
          </a:p>
          <a:p>
            <a:pPr marL="359651" indent="-342900">
              <a:spcBef>
                <a:spcPts val="1721"/>
              </a:spcBef>
              <a:buFont typeface="Wingdings" panose="05000000000000000000" pitchFamily="2" charset="2"/>
              <a:buChar char="§"/>
            </a:pPr>
            <a:endParaRPr sz="1821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E5CB9-98A1-87FA-AD8B-7342DCCE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451" y="1141163"/>
            <a:ext cx="3208298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61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BEB1-421C-106E-4C48-EC9E8448C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F7CB-952F-6A5B-D053-4B7D6524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563"/>
            <a:ext cx="10515600" cy="4138049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4: Proteomics and Structural Bioinformatics</a:t>
            </a: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4189820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4050-1145-13AC-B14F-D50810AF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73A5-74CB-5F87-AABF-D4650568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935395"/>
            <a:ext cx="11828206" cy="4138049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Basic Proteomics Exercises</a:t>
            </a:r>
            <a:endParaRPr lang="en-GB" sz="36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61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A64FD-7853-66D2-888C-B99284D51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BC0B-464A-E535-CE79-F81378B0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563"/>
            <a:ext cx="10515600" cy="4138049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 4: Proteomics and Structural Bioinformatics</a:t>
            </a: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4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Afternoon Session</a:t>
            </a:r>
          </a:p>
        </p:txBody>
      </p:sp>
    </p:spTree>
    <p:extLst>
      <p:ext uri="{BB962C8B-B14F-4D97-AF65-F5344CB8AC3E}">
        <p14:creationId xmlns:p14="http://schemas.microsoft.com/office/powerpoint/2010/main" val="248144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02607-B06E-4550-3F52-E8461C36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9731A6-6814-8575-BF49-3443CFD123BB}"/>
              </a:ext>
            </a:extLst>
          </p:cNvPr>
          <p:cNvSpPr txBox="1"/>
          <p:nvPr/>
        </p:nvSpPr>
        <p:spPr>
          <a:xfrm>
            <a:off x="2330245" y="2487562"/>
            <a:ext cx="8347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Proteomics</a:t>
            </a:r>
          </a:p>
        </p:txBody>
      </p:sp>
    </p:spTree>
    <p:extLst>
      <p:ext uri="{BB962C8B-B14F-4D97-AF65-F5344CB8AC3E}">
        <p14:creationId xmlns:p14="http://schemas.microsoft.com/office/powerpoint/2010/main" val="367777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 descr="$PPTXTitle">
            <a:extLst>
              <a:ext uri="{FF2B5EF4-FFF2-40B4-BE49-F238E27FC236}">
                <a16:creationId xmlns:a16="http://schemas.microsoft.com/office/drawing/2014/main" id="{FE48613A-D911-9459-2DF9-6B98EFB762E4}"/>
              </a:ext>
            </a:extLst>
          </p:cNvPr>
          <p:cNvSpPr txBox="1">
            <a:spLocks/>
          </p:cNvSpPr>
          <p:nvPr/>
        </p:nvSpPr>
        <p:spPr>
          <a:xfrm>
            <a:off x="417443" y="2319480"/>
            <a:ext cx="11420062" cy="6287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51"/>
              </a:spcBef>
            </a:pP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n-GB" b="1" spc="364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spc="88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GB" b="1" spc="-5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en-GB" b="1" spc="283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spc="-13"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endParaRPr lang="en-GB" b="1" spc="-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25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 descr="$PPTXTitle">
            <a:extLst>
              <a:ext uri="{FF2B5EF4-FFF2-40B4-BE49-F238E27FC236}">
                <a16:creationId xmlns:a16="http://schemas.microsoft.com/office/drawing/2014/main" id="{5AA44EA6-7A5D-878F-CC85-7341FBDC8692}"/>
              </a:ext>
            </a:extLst>
          </p:cNvPr>
          <p:cNvSpPr txBox="1">
            <a:spLocks/>
          </p:cNvSpPr>
          <p:nvPr/>
        </p:nvSpPr>
        <p:spPr>
          <a:xfrm>
            <a:off x="127373" y="194464"/>
            <a:ext cx="11495789" cy="549926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72">
              <a:spcBef>
                <a:spcPts val="151"/>
              </a:spcBef>
            </a:pPr>
            <a:r>
              <a:rPr lang="en-GB" sz="3831" b="1" spc="69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GB" sz="3831" b="1" spc="1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831" b="1" spc="119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GB" sz="3831" b="1" dirty="0">
                <a:latin typeface="Arial" panose="020B0604020202020204" pitchFamily="34" charset="0"/>
                <a:cs typeface="Arial" panose="020B0604020202020204" pitchFamily="34" charset="0"/>
              </a:rPr>
              <a:t> Structural</a:t>
            </a:r>
            <a:r>
              <a:rPr lang="en-GB" sz="3831" b="1" spc="4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831" b="1" spc="57" dirty="0">
                <a:latin typeface="Arial" panose="020B0604020202020204" pitchFamily="34" charset="0"/>
                <a:cs typeface="Arial" panose="020B0604020202020204" pitchFamily="34" charset="0"/>
              </a:rPr>
              <a:t>Bioinformatics?</a:t>
            </a:r>
            <a:endParaRPr lang="en-GB" sz="383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C60053AD-63F2-F145-15B0-74240F2905FB}"/>
              </a:ext>
            </a:extLst>
          </p:cNvPr>
          <p:cNvSpPr txBox="1"/>
          <p:nvPr/>
        </p:nvSpPr>
        <p:spPr>
          <a:xfrm>
            <a:off x="127373" y="1254728"/>
            <a:ext cx="11764617" cy="1477179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15954" marR="6381" indent="4786">
              <a:lnSpc>
                <a:spcPct val="120800"/>
              </a:lnSpc>
              <a:spcBef>
                <a:spcPts val="119"/>
              </a:spcBef>
            </a:pPr>
            <a:r>
              <a:rPr sz="2701" dirty="0">
                <a:latin typeface="Arial"/>
                <a:cs typeface="Arial"/>
              </a:rPr>
              <a:t>Computational</a:t>
            </a:r>
            <a:r>
              <a:rPr sz="2701" spc="540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methods</a:t>
            </a:r>
            <a:r>
              <a:rPr sz="2701" spc="314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to</a:t>
            </a:r>
            <a:r>
              <a:rPr sz="2701" spc="314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study</a:t>
            </a:r>
            <a:r>
              <a:rPr sz="2701" spc="295" dirty="0">
                <a:latin typeface="Arial"/>
                <a:cs typeface="Arial"/>
              </a:rPr>
              <a:t> </a:t>
            </a:r>
            <a:r>
              <a:rPr sz="2701" spc="69" dirty="0">
                <a:latin typeface="Arial"/>
                <a:cs typeface="Arial"/>
              </a:rPr>
              <a:t>the</a:t>
            </a:r>
            <a:r>
              <a:rPr sz="2701" spc="126" dirty="0">
                <a:latin typeface="Arial"/>
                <a:cs typeface="Arial"/>
              </a:rPr>
              <a:t> </a:t>
            </a:r>
            <a:r>
              <a:rPr sz="2701" spc="113" dirty="0">
                <a:latin typeface="Arial"/>
                <a:cs typeface="Arial"/>
              </a:rPr>
              <a:t>3D</a:t>
            </a:r>
            <a:r>
              <a:rPr sz="2701" spc="207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structures</a:t>
            </a:r>
            <a:r>
              <a:rPr sz="2701" spc="415" dirty="0">
                <a:latin typeface="Arial"/>
                <a:cs typeface="Arial"/>
              </a:rPr>
              <a:t> </a:t>
            </a:r>
            <a:r>
              <a:rPr sz="2701" spc="75" dirty="0">
                <a:latin typeface="Arial"/>
                <a:cs typeface="Arial"/>
              </a:rPr>
              <a:t>of</a:t>
            </a:r>
            <a:r>
              <a:rPr sz="2701" spc="176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proteins</a:t>
            </a:r>
            <a:r>
              <a:rPr sz="2701" spc="232" dirty="0">
                <a:latin typeface="Arial"/>
                <a:cs typeface="Arial"/>
              </a:rPr>
              <a:t> </a:t>
            </a:r>
            <a:r>
              <a:rPr sz="2701" spc="100" dirty="0">
                <a:latin typeface="Arial"/>
                <a:cs typeface="Arial"/>
              </a:rPr>
              <a:t>and</a:t>
            </a:r>
            <a:r>
              <a:rPr sz="2701" spc="151" dirty="0">
                <a:latin typeface="Arial"/>
                <a:cs typeface="Arial"/>
              </a:rPr>
              <a:t> </a:t>
            </a:r>
            <a:r>
              <a:rPr sz="2701" spc="-13" dirty="0">
                <a:latin typeface="Arial"/>
                <a:cs typeface="Arial"/>
              </a:rPr>
              <a:t>nucleic </a:t>
            </a:r>
            <a:r>
              <a:rPr sz="2701" dirty="0">
                <a:latin typeface="Arial"/>
                <a:cs typeface="Arial"/>
              </a:rPr>
              <a:t>acids,</a:t>
            </a:r>
            <a:r>
              <a:rPr sz="2701" spc="377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combining</a:t>
            </a:r>
            <a:r>
              <a:rPr sz="2701" spc="389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biology,</a:t>
            </a:r>
            <a:r>
              <a:rPr sz="2701" spc="345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chemistry,</a:t>
            </a:r>
            <a:r>
              <a:rPr sz="2701" spc="540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physics,</a:t>
            </a:r>
            <a:r>
              <a:rPr sz="2701" spc="345" dirty="0">
                <a:latin typeface="Arial"/>
                <a:cs typeface="Arial"/>
              </a:rPr>
              <a:t> </a:t>
            </a:r>
            <a:r>
              <a:rPr sz="2701" spc="100" dirty="0">
                <a:latin typeface="Arial"/>
                <a:cs typeface="Arial"/>
              </a:rPr>
              <a:t>and</a:t>
            </a:r>
            <a:r>
              <a:rPr sz="2701" spc="214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computer</a:t>
            </a:r>
            <a:r>
              <a:rPr sz="2701" spc="383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science</a:t>
            </a:r>
            <a:r>
              <a:rPr sz="2701" spc="352" dirty="0">
                <a:latin typeface="Arial"/>
                <a:cs typeface="Arial"/>
              </a:rPr>
              <a:t> </a:t>
            </a:r>
            <a:r>
              <a:rPr sz="2701" spc="-31" dirty="0">
                <a:latin typeface="Arial"/>
                <a:cs typeface="Arial"/>
              </a:rPr>
              <a:t>to </a:t>
            </a:r>
            <a:r>
              <a:rPr sz="2701" dirty="0">
                <a:latin typeface="Arial"/>
                <a:cs typeface="Arial"/>
              </a:rPr>
              <a:t>predict</a:t>
            </a:r>
            <a:r>
              <a:rPr sz="2701" spc="402" dirty="0">
                <a:latin typeface="Arial"/>
                <a:cs typeface="Arial"/>
              </a:rPr>
              <a:t> </a:t>
            </a:r>
            <a:r>
              <a:rPr sz="2701" spc="100" dirty="0">
                <a:latin typeface="Arial"/>
                <a:cs typeface="Arial"/>
              </a:rPr>
              <a:t>and</a:t>
            </a:r>
            <a:r>
              <a:rPr sz="2701" spc="226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analyze</a:t>
            </a:r>
            <a:r>
              <a:rPr sz="2701" spc="301" dirty="0">
                <a:latin typeface="Arial"/>
                <a:cs typeface="Arial"/>
              </a:rPr>
              <a:t> </a:t>
            </a:r>
            <a:r>
              <a:rPr sz="2701" dirty="0">
                <a:latin typeface="Arial"/>
                <a:cs typeface="Arial"/>
              </a:rPr>
              <a:t>molecular</a:t>
            </a:r>
            <a:r>
              <a:rPr sz="2701" spc="490" dirty="0">
                <a:latin typeface="Arial"/>
                <a:cs typeface="Arial"/>
              </a:rPr>
              <a:t> </a:t>
            </a:r>
            <a:r>
              <a:rPr sz="2701" spc="-13" dirty="0">
                <a:latin typeface="Arial"/>
                <a:cs typeface="Arial"/>
              </a:rPr>
              <a:t>structures</a:t>
            </a:r>
            <a:endParaRPr sz="270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459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 descr="$PPTXTitle">
            <a:extLst>
              <a:ext uri="{FF2B5EF4-FFF2-40B4-BE49-F238E27FC236}">
                <a16:creationId xmlns:a16="http://schemas.microsoft.com/office/drawing/2014/main" id="{43A12DBE-CAA7-3E5F-7FBF-09C8443B2FC5}"/>
              </a:ext>
            </a:extLst>
          </p:cNvPr>
          <p:cNvSpPr txBox="1">
            <a:spLocks/>
          </p:cNvSpPr>
          <p:nvPr/>
        </p:nvSpPr>
        <p:spPr>
          <a:xfrm>
            <a:off x="167129" y="85134"/>
            <a:ext cx="11495789" cy="549926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370">
              <a:spcBef>
                <a:spcPts val="151"/>
              </a:spcBef>
            </a:pPr>
            <a:r>
              <a:rPr lang="en-GB" sz="3831" b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en-GB" sz="3831" b="1" spc="66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831" b="1" spc="69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3831" b="1" spc="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831" b="1" dirty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en-GB" sz="3831" b="1" spc="5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831" b="1" spc="57" dirty="0"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endParaRPr lang="en-GB" sz="383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2F01B60-C8F3-74F9-0182-CCB95486249F}"/>
              </a:ext>
            </a:extLst>
          </p:cNvPr>
          <p:cNvSpPr txBox="1"/>
          <p:nvPr/>
        </p:nvSpPr>
        <p:spPr>
          <a:xfrm>
            <a:off x="12254" y="985590"/>
            <a:ext cx="12123586" cy="4036277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238508" marR="6381">
              <a:lnSpc>
                <a:spcPct val="118800"/>
              </a:lnSpc>
              <a:spcBef>
                <a:spcPts val="119"/>
              </a:spcBef>
            </a:pP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Accelerates</a:t>
            </a:r>
            <a:r>
              <a:rPr sz="2000" spc="34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precision</a:t>
            </a:r>
            <a:r>
              <a:rPr sz="2000" spc="151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medicine,</a:t>
            </a:r>
            <a:r>
              <a:rPr sz="2000" spc="226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improves</a:t>
            </a:r>
            <a:r>
              <a:rPr sz="2000" spc="10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biomolecular</a:t>
            </a:r>
            <a:r>
              <a:rPr sz="2000" spc="283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design,</a:t>
            </a:r>
            <a:r>
              <a:rPr sz="2000" spc="126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spc="75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000" spc="88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advances</a:t>
            </a:r>
            <a:r>
              <a:rPr sz="2000" spc="119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our</a:t>
            </a:r>
            <a:r>
              <a:rPr sz="2000" spc="63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understanding</a:t>
            </a:r>
            <a:r>
              <a:rPr sz="2000" spc="214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spc="31" dirty="0">
                <a:solidFill>
                  <a:srgbClr val="131313"/>
                </a:solidFill>
                <a:latin typeface="Arial"/>
                <a:cs typeface="Arial"/>
              </a:rPr>
              <a:t>of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life</a:t>
            </a:r>
            <a:r>
              <a:rPr sz="2000" spc="38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at</a:t>
            </a:r>
            <a:r>
              <a:rPr sz="2000" spc="69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the</a:t>
            </a:r>
            <a:r>
              <a:rPr sz="2000" spc="10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molecular</a:t>
            </a:r>
            <a:r>
              <a:rPr sz="2000" spc="157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030303"/>
                </a:solidFill>
                <a:latin typeface="Arial"/>
                <a:cs typeface="Arial"/>
              </a:rPr>
              <a:t>level.</a:t>
            </a:r>
            <a:endParaRPr sz="2000" dirty="0">
              <a:latin typeface="Arial"/>
              <a:cs typeface="Arial"/>
            </a:endParaRPr>
          </a:p>
          <a:p>
            <a:pPr marL="887028" marR="975571" indent="-480208">
              <a:lnSpc>
                <a:spcPct val="118800"/>
              </a:lnSpc>
              <a:spcBef>
                <a:spcPts val="1683"/>
              </a:spcBef>
              <a:buFont typeface="Wingdings" panose="05000000000000000000" pitchFamily="2" charset="2"/>
              <a:buChar char="§"/>
              <a:tabLst>
                <a:tab pos="892612" algn="l"/>
              </a:tabLst>
            </a:pPr>
            <a:r>
              <a:rPr sz="2000" b="1" dirty="0">
                <a:solidFill>
                  <a:srgbClr val="030303"/>
                </a:solidFill>
                <a:latin typeface="Arial"/>
                <a:cs typeface="Arial"/>
              </a:rPr>
              <a:t>Drug</a:t>
            </a:r>
            <a:r>
              <a:rPr sz="2000" b="1" spc="5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0303"/>
                </a:solidFill>
                <a:latin typeface="Arial"/>
                <a:cs typeface="Arial"/>
              </a:rPr>
              <a:t>Discovery:</a:t>
            </a:r>
            <a:r>
              <a:rPr sz="2000" b="1" spc="176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Design</a:t>
            </a:r>
            <a:r>
              <a:rPr sz="2000" spc="113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000" spc="63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optimization</a:t>
            </a:r>
            <a:r>
              <a:rPr sz="2000" spc="29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of</a:t>
            </a:r>
            <a:r>
              <a:rPr sz="2000" spc="143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small</a:t>
            </a:r>
            <a:r>
              <a:rPr sz="2000" spc="19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molecules,</a:t>
            </a:r>
            <a:r>
              <a:rPr sz="2000" spc="314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vaccines,</a:t>
            </a:r>
            <a:r>
              <a:rPr sz="2000" spc="22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000" spc="57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131313"/>
                </a:solidFill>
                <a:latin typeface="Arial"/>
                <a:cs typeface="Arial"/>
              </a:rPr>
              <a:t>antibody 	therapeutics.</a:t>
            </a:r>
            <a:endParaRPr sz="2000" dirty="0">
              <a:latin typeface="Arial"/>
              <a:cs typeface="Arial"/>
            </a:endParaRPr>
          </a:p>
          <a:p>
            <a:pPr marL="887028" indent="-480208">
              <a:spcBef>
                <a:spcPts val="465"/>
              </a:spcBef>
              <a:buFont typeface="Wingdings" panose="05000000000000000000" pitchFamily="2" charset="2"/>
              <a:buChar char="§"/>
              <a:tabLst>
                <a:tab pos="887028" algn="l"/>
              </a:tabLst>
            </a:pPr>
            <a:r>
              <a:rPr sz="2000" b="1" dirty="0">
                <a:solidFill>
                  <a:srgbClr val="030303"/>
                </a:solidFill>
                <a:latin typeface="Arial"/>
                <a:cs typeface="Arial"/>
              </a:rPr>
              <a:t>Protein</a:t>
            </a:r>
            <a:r>
              <a:rPr sz="2000" b="1" spc="188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0303"/>
                </a:solidFill>
                <a:latin typeface="Arial"/>
                <a:cs typeface="Arial"/>
              </a:rPr>
              <a:t>Engineering:</a:t>
            </a:r>
            <a:r>
              <a:rPr sz="2000" b="1" spc="126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Designing</a:t>
            </a:r>
            <a:r>
              <a:rPr sz="2000" spc="214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enzymes,</a:t>
            </a:r>
            <a:r>
              <a:rPr sz="2000" spc="19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improving</a:t>
            </a:r>
            <a:r>
              <a:rPr sz="2000" spc="201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stability,</a:t>
            </a:r>
            <a:r>
              <a:rPr sz="2000" spc="126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000" spc="2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creating</a:t>
            </a:r>
            <a:r>
              <a:rPr sz="2000" spc="119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novel</a:t>
            </a:r>
            <a:r>
              <a:rPr sz="2000" spc="82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131313"/>
                </a:solidFill>
                <a:latin typeface="Arial"/>
                <a:cs typeface="Arial"/>
              </a:rPr>
              <a:t>functions.</a:t>
            </a:r>
            <a:endParaRPr sz="2000" dirty="0">
              <a:latin typeface="Arial"/>
              <a:cs typeface="Arial"/>
            </a:endParaRPr>
          </a:p>
          <a:p>
            <a:pPr marL="887028" marR="265629" indent="-480208">
              <a:lnSpc>
                <a:spcPct val="118800"/>
              </a:lnSpc>
              <a:buFont typeface="Wingdings" panose="05000000000000000000" pitchFamily="2" charset="2"/>
              <a:buChar char="§"/>
              <a:tabLst>
                <a:tab pos="892612" algn="l"/>
              </a:tabLst>
            </a:pPr>
            <a:r>
              <a:rPr sz="2000" b="1" dirty="0">
                <a:solidFill>
                  <a:srgbClr val="030303"/>
                </a:solidFill>
                <a:latin typeface="Arial"/>
                <a:cs typeface="Arial"/>
              </a:rPr>
              <a:t>Disease</a:t>
            </a:r>
            <a:r>
              <a:rPr sz="2000" b="1" spc="207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0303"/>
                </a:solidFill>
                <a:latin typeface="Arial"/>
                <a:cs typeface="Arial"/>
              </a:rPr>
              <a:t>Mechanisms:</a:t>
            </a:r>
            <a:r>
              <a:rPr sz="2000" b="1" spc="308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Understanding</a:t>
            </a:r>
            <a:r>
              <a:rPr sz="2000" spc="188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molecular</a:t>
            </a:r>
            <a:r>
              <a:rPr sz="2000" spc="239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basis</a:t>
            </a:r>
            <a:r>
              <a:rPr sz="2000" spc="88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spc="63" dirty="0">
                <a:solidFill>
                  <a:srgbClr val="131313"/>
                </a:solidFill>
                <a:latin typeface="Arial"/>
                <a:cs typeface="Arial"/>
              </a:rPr>
              <a:t>of</a:t>
            </a:r>
            <a:r>
              <a:rPr sz="2000" spc="38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diseases</a:t>
            </a:r>
            <a:r>
              <a:rPr sz="2000" spc="163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000" spc="-19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identifying</a:t>
            </a:r>
            <a:r>
              <a:rPr sz="2000" spc="19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131313"/>
                </a:solidFill>
                <a:latin typeface="Arial"/>
                <a:cs typeface="Arial"/>
              </a:rPr>
              <a:t>potential 	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therapeutic</a:t>
            </a:r>
            <a:r>
              <a:rPr sz="2000" spc="276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131313"/>
                </a:solidFill>
                <a:latin typeface="Arial"/>
                <a:cs typeface="Arial"/>
              </a:rPr>
              <a:t>targets.</a:t>
            </a:r>
            <a:endParaRPr sz="2000" dirty="0">
              <a:latin typeface="Arial"/>
              <a:cs typeface="Arial"/>
            </a:endParaRPr>
          </a:p>
          <a:p>
            <a:pPr marL="887028" marR="602254" indent="-480208">
              <a:lnSpc>
                <a:spcPct val="118800"/>
              </a:lnSpc>
              <a:buFont typeface="Wingdings" panose="05000000000000000000" pitchFamily="2" charset="2"/>
              <a:buChar char="§"/>
              <a:tabLst>
                <a:tab pos="889421" algn="l"/>
              </a:tabLst>
            </a:pPr>
            <a:r>
              <a:rPr sz="2000" b="1" spc="13" dirty="0">
                <a:solidFill>
                  <a:srgbClr val="030303"/>
                </a:solidFill>
                <a:latin typeface="Arial"/>
                <a:cs typeface="Arial"/>
              </a:rPr>
              <a:t>Functional</a:t>
            </a:r>
            <a:r>
              <a:rPr sz="2000" b="1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b="1" spc="13" dirty="0">
                <a:solidFill>
                  <a:srgbClr val="030303"/>
                </a:solidFill>
                <a:latin typeface="Arial"/>
                <a:cs typeface="Arial"/>
              </a:rPr>
              <a:t>Annotation:</a:t>
            </a:r>
            <a:r>
              <a:rPr sz="2000" b="1" spc="119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spc="13" dirty="0">
                <a:solidFill>
                  <a:srgbClr val="030303"/>
                </a:solidFill>
                <a:latin typeface="Arial"/>
                <a:cs typeface="Arial"/>
              </a:rPr>
              <a:t>Predicting</a:t>
            </a:r>
            <a:r>
              <a:rPr sz="2000" spc="157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spc="13" dirty="0">
                <a:solidFill>
                  <a:srgbClr val="030303"/>
                </a:solidFill>
                <a:latin typeface="Arial"/>
                <a:cs typeface="Arial"/>
              </a:rPr>
              <a:t>functions</a:t>
            </a:r>
            <a:r>
              <a:rPr sz="2000" spc="10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spc="63" dirty="0">
                <a:solidFill>
                  <a:srgbClr val="131313"/>
                </a:solidFill>
                <a:latin typeface="Arial"/>
                <a:cs typeface="Arial"/>
              </a:rPr>
              <a:t>of</a:t>
            </a:r>
            <a:r>
              <a:rPr sz="2000" spc="-7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spc="13" dirty="0">
                <a:solidFill>
                  <a:srgbClr val="030303"/>
                </a:solidFill>
                <a:latin typeface="Arial"/>
                <a:cs typeface="Arial"/>
              </a:rPr>
              <a:t>uncharacterized</a:t>
            </a:r>
            <a:r>
              <a:rPr sz="2000" spc="-1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spc="13" dirty="0">
                <a:solidFill>
                  <a:srgbClr val="131313"/>
                </a:solidFill>
                <a:latin typeface="Arial"/>
                <a:cs typeface="Arial"/>
              </a:rPr>
              <a:t>proteins</a:t>
            </a:r>
            <a:r>
              <a:rPr sz="2000" spc="157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spc="13" dirty="0">
                <a:solidFill>
                  <a:srgbClr val="030303"/>
                </a:solidFill>
                <a:latin typeface="Arial"/>
                <a:cs typeface="Arial"/>
              </a:rPr>
              <a:t>using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131313"/>
                </a:solidFill>
                <a:latin typeface="Arial"/>
                <a:cs typeface="Arial"/>
              </a:rPr>
              <a:t>structural 	</a:t>
            </a:r>
            <a:r>
              <a:rPr sz="2000" spc="-13" dirty="0">
                <a:solidFill>
                  <a:srgbClr val="030303"/>
                </a:solidFill>
                <a:latin typeface="Arial"/>
                <a:cs typeface="Arial"/>
              </a:rPr>
              <a:t>information.</a:t>
            </a:r>
            <a:endParaRPr sz="2000" dirty="0">
              <a:latin typeface="Arial"/>
              <a:cs typeface="Arial"/>
            </a:endParaRPr>
          </a:p>
          <a:p>
            <a:pPr marL="887028" indent="-480208">
              <a:spcBef>
                <a:spcPts val="471"/>
              </a:spcBef>
              <a:buFont typeface="Wingdings" panose="05000000000000000000" pitchFamily="2" charset="2"/>
              <a:buChar char="§"/>
              <a:tabLst>
                <a:tab pos="887028" algn="l"/>
              </a:tabLst>
            </a:pPr>
            <a:r>
              <a:rPr sz="2000" b="1" dirty="0">
                <a:solidFill>
                  <a:srgbClr val="030303"/>
                </a:solidFill>
                <a:latin typeface="Arial"/>
                <a:cs typeface="Arial"/>
              </a:rPr>
              <a:t>Evolutionary</a:t>
            </a:r>
            <a:r>
              <a:rPr sz="2000" b="1" spc="408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30303"/>
                </a:solidFill>
                <a:latin typeface="Arial"/>
                <a:cs typeface="Arial"/>
              </a:rPr>
              <a:t>Studies:</a:t>
            </a:r>
            <a:r>
              <a:rPr sz="2000" b="1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30303"/>
                </a:solidFill>
                <a:latin typeface="Arial"/>
                <a:cs typeface="Arial"/>
              </a:rPr>
              <a:t>Exploring</a:t>
            </a:r>
            <a:r>
              <a:rPr sz="2000" spc="113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protein</a:t>
            </a:r>
            <a:r>
              <a:rPr sz="2000" spc="5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evolution</a:t>
            </a:r>
            <a:r>
              <a:rPr sz="2000" spc="226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31313"/>
                </a:solidFill>
                <a:latin typeface="Arial"/>
                <a:cs typeface="Arial"/>
              </a:rPr>
              <a:t>and</a:t>
            </a:r>
            <a:r>
              <a:rPr sz="2000" spc="82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131313"/>
                </a:solidFill>
                <a:latin typeface="Arial"/>
                <a:cs typeface="Arial"/>
              </a:rPr>
              <a:t>phylogenetics.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945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 descr="$PPTXTitle">
            <a:extLst>
              <a:ext uri="{FF2B5EF4-FFF2-40B4-BE49-F238E27FC236}">
                <a16:creationId xmlns:a16="http://schemas.microsoft.com/office/drawing/2014/main" id="{83C2BA5E-055B-C1BA-89A5-485BF3D6EE37}"/>
              </a:ext>
            </a:extLst>
          </p:cNvPr>
          <p:cNvSpPr txBox="1">
            <a:spLocks/>
          </p:cNvSpPr>
          <p:nvPr/>
        </p:nvSpPr>
        <p:spPr>
          <a:xfrm>
            <a:off x="281521" y="134013"/>
            <a:ext cx="8042319" cy="6287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72">
              <a:spcBef>
                <a:spcPts val="151"/>
              </a:spcBef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GB" b="1" spc="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spc="107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GB" b="1" spc="-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b="1" spc="2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spc="-13" dirty="0">
                <a:latin typeface="Arial" panose="020B0604020202020204" pitchFamily="34" charset="0"/>
                <a:cs typeface="Arial" panose="020B0604020202020204" pitchFamily="34" charset="0"/>
              </a:rPr>
              <a:t>structure?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8F871B34-AB42-9010-5304-E8F6FA277E15}"/>
              </a:ext>
            </a:extLst>
          </p:cNvPr>
          <p:cNvSpPr txBox="1">
            <a:spLocks/>
          </p:cNvSpPr>
          <p:nvPr/>
        </p:nvSpPr>
        <p:spPr>
          <a:xfrm>
            <a:off x="281521" y="1025509"/>
            <a:ext cx="10649715" cy="2657098"/>
          </a:xfrm>
          <a:prstGeom prst="rect">
            <a:avLst/>
          </a:prstGeom>
        </p:spPr>
        <p:txBody>
          <a:bodyPr vert="horz" wrap="square" lIns="0" tIns="1755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849" indent="-342900">
              <a:spcBef>
                <a:spcPts val="138"/>
              </a:spcBef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2400" b="1" spc="232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n-GB" sz="2400" b="1" spc="220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refers</a:t>
            </a:r>
            <a:r>
              <a:rPr lang="en-GB" sz="2400" spc="25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GB" sz="2400" spc="132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GB" sz="2400" spc="100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three-dimensional</a:t>
            </a:r>
            <a:r>
              <a:rPr lang="en-GB" sz="2400" spc="-4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arrangement</a:t>
            </a:r>
            <a:r>
              <a:rPr lang="en-GB" sz="2400" spc="3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63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2400" spc="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amino</a:t>
            </a:r>
            <a:r>
              <a:rPr lang="en-GB" sz="2400" spc="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acids</a:t>
            </a:r>
            <a:r>
              <a:rPr lang="en-GB" sz="2400" spc="1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2400" spc="151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26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400" spc="6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2400" spc="132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3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molecule.</a:t>
            </a:r>
          </a:p>
          <a:p>
            <a:pPr marL="131849" marR="611027" indent="-342900">
              <a:lnSpc>
                <a:spcPct val="118800"/>
              </a:lnSpc>
              <a:buFont typeface="Wingdings" panose="05000000000000000000" pitchFamily="2" charset="2"/>
              <a:buChar char="§"/>
            </a:pPr>
            <a:r>
              <a:rPr lang="en-GB" sz="2400" b="1" spc="13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Functionality:</a:t>
            </a:r>
            <a:r>
              <a:rPr lang="en-GB" sz="2400" b="1" spc="-264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82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400" spc="-157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protein's</a:t>
            </a:r>
            <a:r>
              <a:rPr lang="en-GB" sz="2400" spc="138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n-GB" sz="2400" spc="17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determines</a:t>
            </a:r>
            <a:r>
              <a:rPr lang="en-GB" sz="2400" spc="157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n-GB" sz="2400" spc="6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r>
              <a:rPr lang="en-GB" sz="2400" spc="25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2400" spc="31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</a:t>
            </a:r>
            <a:r>
              <a:rPr lang="en-GB" sz="2400" spc="126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processes,</a:t>
            </a:r>
            <a:r>
              <a:rPr lang="en-GB" sz="2400" spc="157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en-GB" sz="2400" spc="-5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75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sz="24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enzyme </a:t>
            </a:r>
            <a:r>
              <a:rPr lang="en-GB" sz="24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en-GB" sz="2400" spc="1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69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GB" sz="2400" spc="38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3" dirty="0" err="1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signaling</a:t>
            </a:r>
            <a:r>
              <a:rPr lang="en-GB" sz="2400" spc="-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9651" marR="419583" indent="-342900">
              <a:lnSpc>
                <a:spcPct val="118800"/>
              </a:lnSpc>
              <a:buFont typeface="Wingdings" panose="05000000000000000000" pitchFamily="2" charset="2"/>
              <a:buChar char="§"/>
            </a:pPr>
            <a:r>
              <a:rPr lang="en-GB" sz="2400" b="1" spc="13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Specificity</a:t>
            </a:r>
            <a:r>
              <a:rPr lang="en-GB" sz="2400" b="1" spc="13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2400" b="1" spc="-195" dirty="0">
                <a:solidFill>
                  <a:srgbClr val="3131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en-GB" sz="2400" spc="-25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en-GB" sz="2400" spc="94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2400" spc="151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n-GB" sz="2400" spc="188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(e.g.,</a:t>
            </a:r>
            <a:r>
              <a:rPr lang="en-GB" sz="2400" spc="-38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misfolding)</a:t>
            </a:r>
            <a:r>
              <a:rPr lang="en-GB" sz="2400" spc="207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GB" sz="2400" spc="82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r>
              <a:rPr lang="en-GB" sz="2400" spc="82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GB" sz="24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diseases</a:t>
            </a:r>
            <a:r>
              <a:rPr lang="en-GB" sz="2400" spc="138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n-GB" sz="2400" spc="-176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13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Alzheimer's</a:t>
            </a:r>
            <a:r>
              <a:rPr lang="en-GB" sz="2400" spc="245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38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GB" sz="240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cystic</a:t>
            </a:r>
            <a:r>
              <a:rPr lang="en-GB" sz="2400" spc="170" dirty="0">
                <a:solidFill>
                  <a:srgbClr val="1616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3" dirty="0">
                <a:solidFill>
                  <a:srgbClr val="050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fibrosis.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9B39D-F228-ECCA-E194-B3160733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826"/>
          <a:stretch>
            <a:fillRect/>
          </a:stretch>
        </p:blipFill>
        <p:spPr>
          <a:xfrm>
            <a:off x="4302680" y="3945373"/>
            <a:ext cx="2233202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21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8" descr="$PPTXTitle">
            <a:extLst>
              <a:ext uri="{FF2B5EF4-FFF2-40B4-BE49-F238E27FC236}">
                <a16:creationId xmlns:a16="http://schemas.microsoft.com/office/drawing/2014/main" id="{04357F75-4D81-3370-B988-52E38879EE6F}"/>
              </a:ext>
            </a:extLst>
          </p:cNvPr>
          <p:cNvSpPr txBox="1">
            <a:spLocks/>
          </p:cNvSpPr>
          <p:nvPr/>
        </p:nvSpPr>
        <p:spPr>
          <a:xfrm>
            <a:off x="182627" y="134473"/>
            <a:ext cx="10497312" cy="5733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51"/>
              </a:spcBef>
            </a:pP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en-GB" sz="4000" b="1" spc="50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en-GB" sz="4000" b="1" spc="2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spc="69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4000" b="1" spc="2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lang="en-GB" sz="4000" b="1" spc="57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spc="-13" dirty="0">
                <a:latin typeface="Arial" panose="020B0604020202020204" pitchFamily="34" charset="0"/>
                <a:cs typeface="Arial" panose="020B0604020202020204" pitchFamily="34" charset="0"/>
              </a:rPr>
              <a:t>(Hierarchical)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EBBFB-3E7B-A2A0-EC11-D8A310687441}"/>
              </a:ext>
            </a:extLst>
          </p:cNvPr>
          <p:cNvSpPr txBox="1"/>
          <p:nvPr/>
        </p:nvSpPr>
        <p:spPr>
          <a:xfrm>
            <a:off x="2919618" y="6415750"/>
            <a:ext cx="7760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954">
              <a:spcBef>
                <a:spcPts val="132"/>
              </a:spcBef>
            </a:pPr>
            <a:r>
              <a:rPr lang="en-GB" sz="1400" dirty="0" err="1">
                <a:latin typeface="Arial"/>
                <a:cs typeface="Arial"/>
              </a:rPr>
              <a:t>source:</a:t>
            </a:r>
            <a:r>
              <a:rPr lang="en-GB" sz="1400" dirty="0" err="1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40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://biologyease.com/protein-</a:t>
            </a:r>
            <a:r>
              <a:rPr lang="en-GB" sz="1400" spc="-13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structur1;1s/#google_vignette</a:t>
            </a:r>
            <a:endParaRPr lang="en-GB" sz="14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AB5C4-8CA2-DDFC-B15A-394E516C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50" y="1085691"/>
            <a:ext cx="4365005" cy="51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83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BB4B240A-0832-BCD9-8352-095B11E47FEA}"/>
              </a:ext>
            </a:extLst>
          </p:cNvPr>
          <p:cNvSpPr txBox="1">
            <a:spLocks/>
          </p:cNvSpPr>
          <p:nvPr/>
        </p:nvSpPr>
        <p:spPr>
          <a:xfrm>
            <a:off x="0" y="120931"/>
            <a:ext cx="10328319" cy="825092"/>
          </a:xfrm>
          <a:prstGeom prst="rect">
            <a:avLst/>
          </a:prstGeom>
        </p:spPr>
        <p:txBody>
          <a:bodyPr vert="horz" wrap="square" lIns="0" tIns="323336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7746">
              <a:spcBef>
                <a:spcPts val="151"/>
              </a:spcBef>
            </a:pPr>
            <a:r>
              <a:rPr lang="en-GB" sz="3600" b="1" spc="-88" dirty="0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en-GB" sz="3600" b="1" spc="-1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13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3600" b="1" spc="-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19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3600" b="1" spc="-1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57" dirty="0">
                <a:latin typeface="Arial" panose="020B0604020202020204" pitchFamily="34" charset="0"/>
                <a:cs typeface="Arial" panose="020B0604020202020204" pitchFamily="34" charset="0"/>
              </a:rPr>
              <a:t>structure:</a:t>
            </a:r>
            <a:r>
              <a:rPr lang="en-GB" sz="36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00" dirty="0">
                <a:latin typeface="Arial" panose="020B0604020202020204" pitchFamily="34" charset="0"/>
                <a:cs typeface="Arial" panose="020B0604020202020204" pitchFamily="34" charset="0"/>
              </a:rPr>
              <a:t>Primary</a:t>
            </a:r>
            <a:r>
              <a:rPr lang="en-GB" sz="3600" b="1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43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0CE841B-BAD7-A1D0-BC12-94CFAA8BC8DA}"/>
              </a:ext>
            </a:extLst>
          </p:cNvPr>
          <p:cNvSpPr txBox="1"/>
          <p:nvPr/>
        </p:nvSpPr>
        <p:spPr>
          <a:xfrm>
            <a:off x="91562" y="1130812"/>
            <a:ext cx="10913461" cy="4940335"/>
          </a:xfrm>
          <a:prstGeom prst="rect">
            <a:avLst/>
          </a:prstGeom>
        </p:spPr>
        <p:txBody>
          <a:bodyPr vert="horz" wrap="square" lIns="0" tIns="14359" rIns="0" bIns="0" rtlCol="0">
            <a:spAutoFit/>
          </a:bodyPr>
          <a:lstStyle/>
          <a:p>
            <a:pPr marL="15954" marR="27919" indent="12763">
              <a:lnSpc>
                <a:spcPct val="100899"/>
              </a:lnSpc>
              <a:spcBef>
                <a:spcPts val="113"/>
              </a:spcBef>
            </a:pPr>
            <a:r>
              <a:rPr sz="2400" b="1" spc="-31" dirty="0">
                <a:latin typeface="Arial"/>
                <a:cs typeface="Arial"/>
              </a:rPr>
              <a:t>A</a:t>
            </a:r>
            <a:r>
              <a:rPr sz="2400" b="1" spc="-256" dirty="0">
                <a:latin typeface="Arial"/>
                <a:cs typeface="Arial"/>
              </a:rPr>
              <a:t> </a:t>
            </a:r>
            <a:r>
              <a:rPr sz="2400" b="1" spc="-75" dirty="0">
                <a:latin typeface="Arial"/>
                <a:cs typeface="Arial"/>
              </a:rPr>
              <a:t>protein's</a:t>
            </a:r>
            <a:r>
              <a:rPr sz="2400" b="1" spc="-126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primary</a:t>
            </a:r>
            <a:r>
              <a:rPr sz="2400" b="1" spc="13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structure</a:t>
            </a:r>
            <a:r>
              <a:rPr sz="2400" b="1" spc="107" dirty="0">
                <a:latin typeface="Arial"/>
                <a:cs typeface="Arial"/>
              </a:rPr>
              <a:t> </a:t>
            </a:r>
            <a:r>
              <a:rPr sz="2400" b="1" spc="-38" dirty="0">
                <a:latin typeface="Arial"/>
                <a:cs typeface="Arial"/>
              </a:rPr>
              <a:t>refers</a:t>
            </a:r>
            <a:r>
              <a:rPr sz="2400" b="1" spc="19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63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31" dirty="0">
                <a:latin typeface="Arial"/>
                <a:cs typeface="Arial"/>
              </a:rPr>
              <a:t>amino</a:t>
            </a:r>
            <a:r>
              <a:rPr sz="2400" b="1" spc="100" dirty="0">
                <a:latin typeface="Arial"/>
                <a:cs typeface="Arial"/>
              </a:rPr>
              <a:t> </a:t>
            </a:r>
            <a:r>
              <a:rPr sz="2400" b="1" spc="-13" dirty="0">
                <a:latin typeface="Arial"/>
                <a:cs typeface="Arial"/>
              </a:rPr>
              <a:t>acid</a:t>
            </a:r>
            <a:r>
              <a:rPr sz="2400" b="1" spc="44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sequence</a:t>
            </a:r>
            <a:r>
              <a:rPr sz="2400" b="1" spc="69" dirty="0">
                <a:latin typeface="Arial"/>
                <a:cs typeface="Arial"/>
              </a:rPr>
              <a:t> </a:t>
            </a:r>
            <a:r>
              <a:rPr sz="2400" b="1" spc="-38" dirty="0">
                <a:latin typeface="Arial"/>
                <a:cs typeface="Arial"/>
              </a:rPr>
              <a:t>of</a:t>
            </a:r>
            <a:r>
              <a:rPr sz="2400" b="1" spc="-126" dirty="0">
                <a:latin typeface="Arial"/>
                <a:cs typeface="Arial"/>
              </a:rPr>
              <a:t> </a:t>
            </a:r>
            <a:r>
              <a:rPr sz="2400" b="1" spc="-31" dirty="0">
                <a:latin typeface="Arial"/>
                <a:cs typeface="Arial"/>
              </a:rPr>
              <a:t>its </a:t>
            </a:r>
            <a:r>
              <a:rPr sz="2400" b="1" dirty="0">
                <a:latin typeface="Arial"/>
                <a:cs typeface="Arial"/>
              </a:rPr>
              <a:t>polypeptide</a:t>
            </a:r>
            <a:r>
              <a:rPr sz="2400" b="1" spc="-44" dirty="0">
                <a:latin typeface="Arial"/>
                <a:cs typeface="Arial"/>
              </a:rPr>
              <a:t>  </a:t>
            </a:r>
            <a:r>
              <a:rPr sz="2400" b="1" spc="-13" dirty="0">
                <a:latin typeface="Arial"/>
                <a:cs typeface="Arial"/>
              </a:rPr>
              <a:t>chain.</a:t>
            </a:r>
            <a:endParaRPr sz="2400" dirty="0">
              <a:latin typeface="Arial"/>
              <a:cs typeface="Arial"/>
            </a:endParaRPr>
          </a:p>
          <a:p>
            <a:pPr marL="379699" marR="6381" indent="19942" algn="just">
              <a:lnSpc>
                <a:spcPct val="80700"/>
              </a:lnSpc>
              <a:spcBef>
                <a:spcPts val="2561"/>
              </a:spcBef>
            </a:pPr>
            <a:r>
              <a:rPr sz="2010" spc="-245" dirty="0">
                <a:solidFill>
                  <a:srgbClr val="2F2F2F"/>
                </a:solidFill>
                <a:latin typeface="Courier New"/>
                <a:cs typeface="Courier New"/>
              </a:rPr>
              <a:t>MFVFLVLLPLVSSQCVNLTTRTQLPPAYTNSFTRGVYYPDKVFRSSVLHSTQDLFLPFFSNVTWFHAIHVSGTNGTKRFDNPVLP FNDGVYFASTEKSNIIRGWIFGTTLDSKTQSLLIVNNATNVVIKVCEFQFCNDPFLGVYYHKNNKSWMESEFRVYSSANNCTFEY VSQPFLMDLEGKQGNFKNLREFVFKNIDGYFKIYSKHTPINLVRDLPQGFSALEPLVDLPIGINITRFQTLLALHRSYLTPGDSS </a:t>
            </a:r>
            <a:r>
              <a:rPr sz="2010" spc="-245" dirty="0">
                <a:solidFill>
                  <a:srgbClr val="424242"/>
                </a:solidFill>
                <a:latin typeface="Courier New"/>
                <a:cs typeface="Courier New"/>
              </a:rPr>
              <a:t>SGWTAGAAAYYVGYLQPRTFLLKYNENGTITDAVDCALDPLSETKCTLKSFTVEKGIYQTSNFRVQPTESIVRFPNITNLCPFGE </a:t>
            </a:r>
            <a:r>
              <a:rPr sz="2010" spc="-245" dirty="0">
                <a:solidFill>
                  <a:srgbClr val="2F2F2F"/>
                </a:solidFill>
                <a:latin typeface="Courier New"/>
                <a:cs typeface="Courier New"/>
              </a:rPr>
              <a:t>VFNATRFASVYAWNRKRISNCVADYSVLYNSASFSTFKCYGVSPTKLNDLCFTNVYADSFVIRGDEVRQIAPGQTGKIADYNYKL PDDFTGCVIAWNSNNLDSKVGGNYNYLYRLFRKSNLKPFERDISTEIYQAGSTPCNGVEGFNCYFPLQSYGFQPTNGVGYQPYRV VVLSFELLHAPATVCGPKKSTNLVKNKCVNFNFNGLTGTGVLTESNKKFLPFQQFGRDIADTTDAVRDPQTLEILDITPCSFGGV </a:t>
            </a:r>
            <a:r>
              <a:rPr sz="2010" spc="-245" dirty="0">
                <a:solidFill>
                  <a:srgbClr val="424242"/>
                </a:solidFill>
                <a:latin typeface="Courier New"/>
                <a:cs typeface="Courier New"/>
              </a:rPr>
              <a:t>SVITPGTNTSNQVAVLYQDVNCTEVPVAIHADQLTPTWRVYSTGSNVFQTRAGCLIGAEHVNNSYECDIPIGAGICASYQ</a:t>
            </a:r>
            <a:r>
              <a:rPr sz="2010" spc="-245" dirty="0">
                <a:solidFill>
                  <a:srgbClr val="151515"/>
                </a:solidFill>
                <a:latin typeface="Courier New"/>
                <a:cs typeface="Courier New"/>
              </a:rPr>
              <a:t>T</a:t>
            </a:r>
            <a:r>
              <a:rPr sz="2010" spc="-245" dirty="0">
                <a:solidFill>
                  <a:srgbClr val="2F2F2F"/>
                </a:solidFill>
                <a:latin typeface="Courier New"/>
                <a:cs typeface="Courier New"/>
              </a:rPr>
              <a:t>QTNS PRRARSVASQSIIAYTMSLGAENSVAYSNNSIAIPTNFTISVTTEILPVSMTKTSVDCTMYICGDSTECSNLLLQYGSFCTQLNR ALTGIAVEQDKNTQEVFAQVKQIYKTPPIKDFGGFNFSQILPDPSKPSKRSFIEDLLFNKVTLADAGFIKQYGDCLGDIAARDLI </a:t>
            </a:r>
            <a:r>
              <a:rPr sz="2010" spc="-245" dirty="0">
                <a:solidFill>
                  <a:srgbClr val="424242"/>
                </a:solidFill>
                <a:latin typeface="Courier New"/>
                <a:cs typeface="Courier New"/>
              </a:rPr>
              <a:t>CAQKFNGLTVLPPLLTDEMIAQYTSALLAGTITSGWTFGAGAALQIPFAMQMAYRFNGIGVTQNVLYENQKLIANQFNSAIGKIQ </a:t>
            </a:r>
            <a:r>
              <a:rPr sz="2010" spc="-245" dirty="0">
                <a:solidFill>
                  <a:srgbClr val="2F2F2F"/>
                </a:solidFill>
                <a:latin typeface="Courier New"/>
                <a:cs typeface="Courier New"/>
              </a:rPr>
              <a:t>DSLSSTASALGKLQDVVNQNAQALNTLVKQLSSNFGAISSVLNDILSRLDKVEAEVQIDRLITGRLQSLQTYVTQQLIRAAEIRA </a:t>
            </a:r>
            <a:r>
              <a:rPr sz="2010" spc="-245" dirty="0">
                <a:solidFill>
                  <a:srgbClr val="424242"/>
                </a:solidFill>
                <a:latin typeface="Courier New"/>
                <a:cs typeface="Courier New"/>
              </a:rPr>
              <a:t>SANLAATKMSECVLGQSKRVDFCGKGYHLMSFPQSAPHGVVFLHVTYVPAQEKNFTTAPAICHDGKAHFPREGVFVSNGTHWFVT </a:t>
            </a:r>
            <a:r>
              <a:rPr sz="2010" spc="-245" dirty="0">
                <a:solidFill>
                  <a:srgbClr val="2F2F2F"/>
                </a:solidFill>
                <a:latin typeface="Courier New"/>
                <a:cs typeface="Courier New"/>
              </a:rPr>
              <a:t>QRNFYEPQIITTDNTFVSGNCDVVIGIVNNTVYDPLQPELDSFKEELDKYFKNHTSPDVDLGDISGINASVVNIQKEIDRLNEVA </a:t>
            </a:r>
            <a:r>
              <a:rPr sz="2010" spc="-239" dirty="0">
                <a:solidFill>
                  <a:srgbClr val="2F2F2F"/>
                </a:solidFill>
                <a:latin typeface="Courier New"/>
                <a:cs typeface="Courier New"/>
              </a:rPr>
              <a:t>KNLNESLIDLQELGKYEQYIKWPWYIWLGFIAGLIAIVMVTIMLCCMTSCCSCLKGCCSCGSCCKFDEDDSEPVLKGVKLHYT</a:t>
            </a:r>
            <a:endParaRPr sz="201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24387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96C02-B9EF-7967-4E11-22D4E249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66" y="2744801"/>
            <a:ext cx="8331380" cy="3685213"/>
          </a:xfrm>
          <a:prstGeom prst="rect">
            <a:avLst/>
          </a:prstGeom>
        </p:spPr>
      </p:pic>
      <p:sp>
        <p:nvSpPr>
          <p:cNvPr id="4" name="object 10" descr="$PPTXTitle">
            <a:extLst>
              <a:ext uri="{FF2B5EF4-FFF2-40B4-BE49-F238E27FC236}">
                <a16:creationId xmlns:a16="http://schemas.microsoft.com/office/drawing/2014/main" id="{F9184DD2-4CA1-F4EE-255A-238372B55C3D}"/>
              </a:ext>
            </a:extLst>
          </p:cNvPr>
          <p:cNvSpPr txBox="1">
            <a:spLocks/>
          </p:cNvSpPr>
          <p:nvPr/>
        </p:nvSpPr>
        <p:spPr>
          <a:xfrm>
            <a:off x="21747" y="4775"/>
            <a:ext cx="10670498" cy="819913"/>
          </a:xfrm>
          <a:prstGeom prst="rect">
            <a:avLst/>
          </a:prstGeom>
        </p:spPr>
        <p:txBody>
          <a:bodyPr vert="horz" wrap="square" lIns="0" tIns="318207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7746">
              <a:spcBef>
                <a:spcPts val="151"/>
              </a:spcBef>
            </a:pPr>
            <a:r>
              <a:rPr lang="en-GB" sz="3600" b="1" spc="-88" dirty="0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en-GB" sz="3600" b="1" spc="-1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13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3600" b="1" spc="-13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19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3600" b="1" spc="-1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51" dirty="0">
                <a:latin typeface="Arial" panose="020B0604020202020204" pitchFamily="34" charset="0"/>
                <a:cs typeface="Arial" panose="020B0604020202020204" pitchFamily="34" charset="0"/>
              </a:rPr>
              <a:t>structure:</a:t>
            </a:r>
            <a:r>
              <a:rPr lang="en-GB" sz="3600" b="1" spc="-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00" dirty="0">
                <a:latin typeface="Arial" panose="020B0604020202020204" pitchFamily="34" charset="0"/>
                <a:cs typeface="Arial" panose="020B0604020202020204" pitchFamily="34" charset="0"/>
              </a:rPr>
              <a:t>Secondary</a:t>
            </a:r>
            <a:r>
              <a:rPr lang="en-GB" sz="3600" b="1" spc="8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26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5154214-B109-7008-8712-5AD8B2DD6768}"/>
              </a:ext>
            </a:extLst>
          </p:cNvPr>
          <p:cNvSpPr txBox="1"/>
          <p:nvPr/>
        </p:nvSpPr>
        <p:spPr>
          <a:xfrm>
            <a:off x="123744" y="1049191"/>
            <a:ext cx="11205423" cy="783399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27121" marR="6381" indent="-11965">
              <a:lnSpc>
                <a:spcPct val="108200"/>
              </a:lnSpc>
              <a:spcBef>
                <a:spcPts val="119"/>
              </a:spcBef>
            </a:pPr>
            <a:r>
              <a:rPr sz="2400" spc="-31" dirty="0">
                <a:latin typeface="Arial"/>
                <a:cs typeface="Arial"/>
              </a:rPr>
              <a:t>A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secondary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spc="-126" dirty="0">
                <a:latin typeface="Arial"/>
                <a:cs typeface="Arial"/>
              </a:rPr>
              <a:t>is</a:t>
            </a:r>
            <a:r>
              <a:rPr sz="2400" spc="-8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51" dirty="0">
                <a:latin typeface="Arial"/>
                <a:cs typeface="Arial"/>
              </a:rPr>
              <a:t> </a:t>
            </a:r>
            <a:r>
              <a:rPr sz="2400" spc="-94" dirty="0">
                <a:latin typeface="Arial"/>
                <a:cs typeface="Arial"/>
              </a:rPr>
              <a:t>repeating</a:t>
            </a:r>
            <a:r>
              <a:rPr sz="2400" spc="138" dirty="0">
                <a:latin typeface="Arial"/>
                <a:cs typeface="Arial"/>
              </a:rPr>
              <a:t> </a:t>
            </a:r>
            <a:r>
              <a:rPr sz="2400" spc="-151" dirty="0">
                <a:latin typeface="Arial"/>
                <a:cs typeface="Arial"/>
              </a:rPr>
              <a:t>substructure</a:t>
            </a:r>
            <a:r>
              <a:rPr sz="2400" spc="82" dirty="0">
                <a:latin typeface="Arial"/>
                <a:cs typeface="Arial"/>
              </a:rPr>
              <a:t> </a:t>
            </a:r>
            <a:r>
              <a:rPr sz="2400" spc="-82" dirty="0">
                <a:latin typeface="Arial"/>
                <a:cs typeface="Arial"/>
              </a:rPr>
              <a:t>that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51" dirty="0">
                <a:latin typeface="Arial"/>
                <a:cs typeface="Arial"/>
              </a:rPr>
              <a:t>forms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132" dirty="0">
                <a:latin typeface="Arial"/>
                <a:cs typeface="Arial"/>
              </a:rPr>
              <a:t> </a:t>
            </a:r>
            <a:r>
              <a:rPr sz="2400" spc="-63" dirty="0">
                <a:latin typeface="Arial"/>
                <a:cs typeface="Arial"/>
              </a:rPr>
              <a:t>a </a:t>
            </a:r>
            <a:r>
              <a:rPr sz="2400" spc="-151" dirty="0">
                <a:latin typeface="Arial"/>
                <a:cs typeface="Arial"/>
              </a:rPr>
              <a:t>substructure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of</a:t>
            </a:r>
            <a:r>
              <a:rPr sz="2400" spc="-132" dirty="0">
                <a:latin typeface="Arial"/>
                <a:cs typeface="Arial"/>
              </a:rPr>
              <a:t> </a:t>
            </a:r>
            <a:r>
              <a:rPr sz="2400" spc="-69" dirty="0">
                <a:latin typeface="Arial"/>
                <a:cs typeface="Arial"/>
              </a:rPr>
              <a:t>the</a:t>
            </a:r>
            <a:r>
              <a:rPr sz="2400" spc="-138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overall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126" dirty="0">
                <a:latin typeface="Arial"/>
                <a:cs typeface="Arial"/>
              </a:rPr>
              <a:t>folded</a:t>
            </a:r>
            <a:r>
              <a:rPr sz="2400" spc="-82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protein.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1958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 descr="$PPTXTitle">
            <a:extLst>
              <a:ext uri="{FF2B5EF4-FFF2-40B4-BE49-F238E27FC236}">
                <a16:creationId xmlns:a16="http://schemas.microsoft.com/office/drawing/2014/main" id="{32A4C7C8-2B0A-7E1D-4B2A-018A9A64DEA3}"/>
              </a:ext>
            </a:extLst>
          </p:cNvPr>
          <p:cNvSpPr txBox="1"/>
          <p:nvPr/>
        </p:nvSpPr>
        <p:spPr>
          <a:xfrm>
            <a:off x="9939" y="116440"/>
            <a:ext cx="10475843" cy="5733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/>
          <a:p>
            <a:pPr marL="15954">
              <a:spcBef>
                <a:spcPts val="151"/>
              </a:spcBef>
            </a:pPr>
            <a:r>
              <a:rPr sz="3600" b="1" spc="-88" dirty="0">
                <a:solidFill>
                  <a:srgbClr val="050505"/>
                </a:solidFill>
                <a:latin typeface="Arial"/>
                <a:cs typeface="Arial"/>
              </a:rPr>
              <a:t>Levels</a:t>
            </a:r>
            <a:r>
              <a:rPr sz="3600" b="1" spc="-157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3600" b="1" spc="-113" dirty="0">
                <a:solidFill>
                  <a:srgbClr val="050505"/>
                </a:solidFill>
                <a:latin typeface="Arial"/>
                <a:cs typeface="Arial"/>
              </a:rPr>
              <a:t>of</a:t>
            </a:r>
            <a:r>
              <a:rPr sz="3600" b="1" spc="-132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3600" b="1" spc="-119" dirty="0">
                <a:solidFill>
                  <a:srgbClr val="050505"/>
                </a:solidFill>
                <a:latin typeface="Arial"/>
                <a:cs typeface="Arial"/>
              </a:rPr>
              <a:t>protein</a:t>
            </a:r>
            <a:r>
              <a:rPr sz="3600" b="1" spc="-38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3600" b="1" spc="-170" dirty="0">
                <a:solidFill>
                  <a:srgbClr val="050505"/>
                </a:solidFill>
                <a:latin typeface="Arial"/>
                <a:cs typeface="Arial"/>
              </a:rPr>
              <a:t>structure:</a:t>
            </a:r>
            <a:r>
              <a:rPr sz="3600" b="1" spc="-75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3600" b="1" spc="-143" dirty="0">
                <a:solidFill>
                  <a:srgbClr val="050505"/>
                </a:solidFill>
                <a:latin typeface="Arial"/>
                <a:cs typeface="Arial"/>
              </a:rPr>
              <a:t>Tertiary</a:t>
            </a:r>
            <a:r>
              <a:rPr sz="3600" b="1" spc="-57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3600" b="1" spc="-126" dirty="0">
                <a:solidFill>
                  <a:srgbClr val="050505"/>
                </a:solidFill>
                <a:latin typeface="Arial"/>
                <a:cs typeface="Arial"/>
              </a:rPr>
              <a:t>Structure</a:t>
            </a:r>
            <a:r>
              <a:rPr sz="3600" b="1" spc="57" dirty="0">
                <a:solidFill>
                  <a:srgbClr val="050505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050505"/>
                </a:solidFill>
                <a:latin typeface="Arial"/>
                <a:cs typeface="Arial"/>
              </a:rPr>
              <a:t>(3D)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06A7AF3-7723-C426-8E38-DD5D15CB2C98}"/>
              </a:ext>
            </a:extLst>
          </p:cNvPr>
          <p:cNvSpPr txBox="1"/>
          <p:nvPr/>
        </p:nvSpPr>
        <p:spPr>
          <a:xfrm>
            <a:off x="129207" y="935984"/>
            <a:ext cx="11811682" cy="1336604"/>
          </a:xfrm>
          <a:prstGeom prst="rect">
            <a:avLst/>
          </a:prstGeom>
        </p:spPr>
        <p:txBody>
          <a:bodyPr vert="horz" wrap="square" lIns="0" tIns="10370" rIns="0" bIns="0" rtlCol="0">
            <a:spAutoFit/>
          </a:bodyPr>
          <a:lstStyle/>
          <a:p>
            <a:pPr marL="15954" marR="6381" indent="1595">
              <a:lnSpc>
                <a:spcPct val="120900"/>
              </a:lnSpc>
              <a:spcBef>
                <a:spcPts val="82"/>
              </a:spcBef>
            </a:pPr>
            <a:r>
              <a:rPr sz="2400" spc="143" dirty="0">
                <a:latin typeface="Arial"/>
                <a:cs typeface="Arial"/>
              </a:rPr>
              <a:t>A</a:t>
            </a:r>
            <a:r>
              <a:rPr sz="2400" spc="-4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protein's</a:t>
            </a:r>
            <a:r>
              <a:rPr sz="2400" spc="16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tertiary</a:t>
            </a:r>
            <a:r>
              <a:rPr sz="2400" spc="31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  <a:r>
              <a:rPr sz="2400" spc="30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describes</a:t>
            </a:r>
            <a:r>
              <a:rPr sz="2400" spc="40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its</a:t>
            </a:r>
            <a:r>
              <a:rPr sz="2400" spc="8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final</a:t>
            </a:r>
            <a:r>
              <a:rPr sz="2400" spc="163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3D</a:t>
            </a:r>
            <a:r>
              <a:rPr sz="2400" spc="20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shape</a:t>
            </a:r>
            <a:r>
              <a:rPr sz="2400" spc="23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after</a:t>
            </a:r>
            <a:r>
              <a:rPr sz="2400" spc="143" dirty="0">
                <a:latin typeface="Arial"/>
                <a:cs typeface="Arial"/>
              </a:rPr>
              <a:t> </a:t>
            </a:r>
            <a:r>
              <a:rPr sz="2400" spc="82" dirty="0">
                <a:latin typeface="Arial"/>
                <a:cs typeface="Arial"/>
              </a:rPr>
              <a:t>the</a:t>
            </a:r>
            <a:r>
              <a:rPr sz="2400" spc="126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polypeptide </a:t>
            </a:r>
            <a:r>
              <a:rPr sz="2400" dirty="0">
                <a:latin typeface="Arial"/>
                <a:cs typeface="Arial"/>
              </a:rPr>
              <a:t>chain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spc="63" dirty="0">
                <a:latin typeface="Arial"/>
                <a:cs typeface="Arial"/>
              </a:rPr>
              <a:t>has</a:t>
            </a:r>
            <a:r>
              <a:rPr sz="2400" spc="12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folded</a:t>
            </a:r>
            <a:r>
              <a:rPr sz="2400" spc="226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and</a:t>
            </a:r>
            <a:r>
              <a:rPr sz="2400" spc="126" dirty="0">
                <a:latin typeface="Arial"/>
                <a:cs typeface="Arial"/>
              </a:rPr>
              <a:t> </a:t>
            </a:r>
            <a:r>
              <a:rPr sz="2400" spc="69" dirty="0">
                <a:latin typeface="Arial"/>
                <a:cs typeface="Arial"/>
              </a:rPr>
              <a:t>is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chemically</a:t>
            </a:r>
            <a:r>
              <a:rPr sz="2400" spc="35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stable.</a:t>
            </a:r>
            <a:r>
              <a:rPr sz="2400" spc="14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176" dirty="0">
                <a:latin typeface="Arial"/>
                <a:cs typeface="Arial"/>
              </a:rPr>
              <a:t> </a:t>
            </a:r>
            <a:r>
              <a:rPr sz="2400" spc="69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what</a:t>
            </a:r>
            <a:r>
              <a:rPr sz="2400" spc="201" dirty="0">
                <a:latin typeface="Arial"/>
                <a:cs typeface="Arial"/>
              </a:rPr>
              <a:t> </a:t>
            </a:r>
            <a:r>
              <a:rPr sz="2400" spc="88" dirty="0">
                <a:latin typeface="Arial"/>
                <a:cs typeface="Arial"/>
              </a:rPr>
              <a:t>we</a:t>
            </a:r>
            <a:r>
              <a:rPr sz="2400" spc="9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most</a:t>
            </a:r>
            <a:r>
              <a:rPr sz="2400" spc="17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commonly</a:t>
            </a:r>
            <a:r>
              <a:rPr sz="2400" spc="30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refer</a:t>
            </a:r>
            <a:r>
              <a:rPr sz="2400" spc="163" dirty="0">
                <a:latin typeface="Arial"/>
                <a:cs typeface="Arial"/>
              </a:rPr>
              <a:t> </a:t>
            </a:r>
            <a:r>
              <a:rPr sz="2400" spc="-31" dirty="0">
                <a:latin typeface="Arial"/>
                <a:cs typeface="Arial"/>
              </a:rPr>
              <a:t>to </a:t>
            </a:r>
            <a:r>
              <a:rPr sz="2400" spc="126" dirty="0">
                <a:latin typeface="Arial"/>
                <a:cs typeface="Arial"/>
              </a:rPr>
              <a:t>as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"structure"</a:t>
            </a:r>
            <a:r>
              <a:rPr sz="2400" spc="270" dirty="0">
                <a:latin typeface="Arial"/>
                <a:cs typeface="Arial"/>
              </a:rPr>
              <a:t> </a:t>
            </a:r>
            <a:r>
              <a:rPr sz="2400" spc="63" dirty="0">
                <a:latin typeface="Arial"/>
                <a:cs typeface="Arial"/>
              </a:rPr>
              <a:t>of</a:t>
            </a:r>
            <a:r>
              <a:rPr sz="2400" spc="57" dirty="0">
                <a:latin typeface="Arial"/>
                <a:cs typeface="Arial"/>
              </a:rPr>
              <a:t> </a:t>
            </a:r>
            <a:r>
              <a:rPr sz="2400" spc="82" dirty="0">
                <a:latin typeface="Arial"/>
                <a:cs typeface="Arial"/>
              </a:rPr>
              <a:t>a</a:t>
            </a:r>
            <a:r>
              <a:rPr sz="2400" spc="6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protein.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CB3D1-60D8-E680-C418-E2F67811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064" y="2256778"/>
            <a:ext cx="4602277" cy="32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95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83E7C-D762-7962-2949-A0D642E47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33" y="3051348"/>
            <a:ext cx="7453006" cy="2667231"/>
          </a:xfrm>
          <a:prstGeom prst="rect">
            <a:avLst/>
          </a:prstGeom>
        </p:spPr>
      </p:pic>
      <p:sp>
        <p:nvSpPr>
          <p:cNvPr id="4" name="object 3" descr="$PPTXTitle">
            <a:extLst>
              <a:ext uri="{FF2B5EF4-FFF2-40B4-BE49-F238E27FC236}">
                <a16:creationId xmlns:a16="http://schemas.microsoft.com/office/drawing/2014/main" id="{D3A47EF5-4420-E1A3-9A6C-DE6A267B3EE7}"/>
              </a:ext>
            </a:extLst>
          </p:cNvPr>
          <p:cNvSpPr txBox="1">
            <a:spLocks/>
          </p:cNvSpPr>
          <p:nvPr/>
        </p:nvSpPr>
        <p:spPr>
          <a:xfrm>
            <a:off x="302301" y="0"/>
            <a:ext cx="11044571" cy="792309"/>
          </a:xfrm>
          <a:prstGeom prst="rect">
            <a:avLst/>
          </a:prstGeom>
        </p:spPr>
        <p:txBody>
          <a:bodyPr vert="horz" wrap="square" lIns="0" tIns="345734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0139">
              <a:spcBef>
                <a:spcPts val="143"/>
              </a:spcBef>
            </a:pPr>
            <a:r>
              <a:rPr lang="en-GB" sz="3200" b="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en-GB" sz="3200" b="1" spc="308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spc="6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3200" b="1" spc="14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3200" b="1" spc="33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structure:</a:t>
            </a:r>
            <a:r>
              <a:rPr lang="en-GB" sz="3200" b="1" spc="459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Quaternary</a:t>
            </a:r>
            <a:r>
              <a:rPr lang="en-GB" sz="3200" b="1" spc="55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spc="-13" dirty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8990F29-8679-1394-75FE-BE2338690D4E}"/>
              </a:ext>
            </a:extLst>
          </p:cNvPr>
          <p:cNvSpPr txBox="1"/>
          <p:nvPr/>
        </p:nvSpPr>
        <p:spPr>
          <a:xfrm>
            <a:off x="384767" y="965645"/>
            <a:ext cx="10432170" cy="1330985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15954" marR="6381" indent="5584">
              <a:lnSpc>
                <a:spcPct val="119600"/>
              </a:lnSpc>
              <a:spcBef>
                <a:spcPts val="119"/>
              </a:spcBef>
            </a:pPr>
            <a:r>
              <a:rPr sz="2400" dirty="0">
                <a:latin typeface="Arial"/>
                <a:cs typeface="Arial"/>
              </a:rPr>
              <a:t>Some</a:t>
            </a:r>
            <a:r>
              <a:rPr sz="2400" spc="3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proteins</a:t>
            </a:r>
            <a:r>
              <a:rPr sz="2400" spc="2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have</a:t>
            </a:r>
            <a:r>
              <a:rPr sz="2400" spc="256" dirty="0">
                <a:latin typeface="Arial"/>
                <a:cs typeface="Arial"/>
              </a:rPr>
              <a:t> </a:t>
            </a:r>
            <a:r>
              <a:rPr sz="2400" spc="82" dirty="0">
                <a:latin typeface="Arial"/>
                <a:cs typeface="Arial"/>
              </a:rPr>
              <a:t>a</a:t>
            </a:r>
            <a:r>
              <a:rPr sz="2400" spc="25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quaternary</a:t>
            </a:r>
            <a:r>
              <a:rPr sz="2400" spc="44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structure,</a:t>
            </a:r>
            <a:r>
              <a:rPr sz="2400" spc="13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which</a:t>
            </a:r>
            <a:r>
              <a:rPr sz="2400" spc="18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describes</a:t>
            </a:r>
            <a:r>
              <a:rPr sz="2400" spc="45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232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protein's </a:t>
            </a:r>
            <a:r>
              <a:rPr sz="2400" dirty="0">
                <a:latin typeface="Arial"/>
                <a:cs typeface="Arial"/>
              </a:rPr>
              <a:t>interaction</a:t>
            </a:r>
            <a:r>
              <a:rPr sz="2400" spc="28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other</a:t>
            </a:r>
            <a:r>
              <a:rPr sz="2400" spc="26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copies</a:t>
            </a:r>
            <a:r>
              <a:rPr sz="2400" spc="151" dirty="0">
                <a:latin typeface="Arial"/>
                <a:cs typeface="Arial"/>
              </a:rPr>
              <a:t> </a:t>
            </a:r>
            <a:r>
              <a:rPr sz="2400" spc="63" dirty="0">
                <a:latin typeface="Arial"/>
                <a:cs typeface="Arial"/>
              </a:rPr>
              <a:t>of</a:t>
            </a:r>
            <a:r>
              <a:rPr sz="2400" spc="14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itself</a:t>
            </a:r>
            <a:r>
              <a:rPr sz="2400" spc="176" dirty="0">
                <a:latin typeface="Arial"/>
                <a:cs typeface="Arial"/>
              </a:rPr>
              <a:t> </a:t>
            </a:r>
            <a:r>
              <a:rPr sz="2400" spc="94" dirty="0">
                <a:latin typeface="Arial"/>
                <a:cs typeface="Arial"/>
              </a:rPr>
              <a:t>to</a:t>
            </a:r>
            <a:r>
              <a:rPr sz="2400" spc="8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</a:t>
            </a:r>
            <a:r>
              <a:rPr sz="2400" spc="201" dirty="0">
                <a:latin typeface="Arial"/>
                <a:cs typeface="Arial"/>
              </a:rPr>
              <a:t> </a:t>
            </a:r>
            <a:r>
              <a:rPr sz="2400" spc="82" dirty="0">
                <a:latin typeface="Arial"/>
                <a:cs typeface="Arial"/>
              </a:rPr>
              <a:t>a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single</a:t>
            </a:r>
            <a:r>
              <a:rPr sz="2400" spc="18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functional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unit,</a:t>
            </a:r>
            <a:r>
              <a:rPr sz="2400" spc="126" dirty="0">
                <a:latin typeface="Arial"/>
                <a:cs typeface="Arial"/>
              </a:rPr>
              <a:t> </a:t>
            </a:r>
            <a:r>
              <a:rPr sz="2400" spc="63" dirty="0">
                <a:latin typeface="Arial"/>
                <a:cs typeface="Arial"/>
              </a:rPr>
              <a:t>or</a:t>
            </a:r>
            <a:r>
              <a:rPr sz="2400" spc="188" dirty="0">
                <a:latin typeface="Arial"/>
                <a:cs typeface="Arial"/>
              </a:rPr>
              <a:t> </a:t>
            </a:r>
            <a:r>
              <a:rPr sz="2400" spc="82" dirty="0">
                <a:latin typeface="Arial"/>
                <a:cs typeface="Arial"/>
              </a:rPr>
              <a:t>a</a:t>
            </a:r>
            <a:r>
              <a:rPr sz="2400" spc="107" dirty="0">
                <a:latin typeface="Arial"/>
                <a:cs typeface="Arial"/>
              </a:rPr>
              <a:t> </a:t>
            </a:r>
            <a:r>
              <a:rPr sz="2400" spc="57" dirty="0">
                <a:latin typeface="Arial"/>
                <a:cs typeface="Arial"/>
              </a:rPr>
              <a:t>multimer.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613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 descr="$PPTXTitle">
            <a:extLst>
              <a:ext uri="{FF2B5EF4-FFF2-40B4-BE49-F238E27FC236}">
                <a16:creationId xmlns:a16="http://schemas.microsoft.com/office/drawing/2014/main" id="{0E5AE5F9-F9B6-276A-707B-DA68360A8930}"/>
              </a:ext>
            </a:extLst>
          </p:cNvPr>
          <p:cNvSpPr txBox="1">
            <a:spLocks/>
          </p:cNvSpPr>
          <p:nvPr/>
        </p:nvSpPr>
        <p:spPr>
          <a:xfrm>
            <a:off x="24561" y="0"/>
            <a:ext cx="6386177" cy="848369"/>
          </a:xfrm>
          <a:prstGeom prst="rect">
            <a:avLst/>
          </a:prstGeom>
        </p:spPr>
        <p:txBody>
          <a:bodyPr vert="horz" wrap="square" lIns="0" tIns="346388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7318">
              <a:spcBef>
                <a:spcPts val="151"/>
              </a:spcBef>
            </a:pPr>
            <a:r>
              <a:rPr lang="en-GB" sz="36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GB" sz="3600" b="1" spc="446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>
                <a:latin typeface="Arial" panose="020B0604020202020204" pitchFamily="34" charset="0"/>
                <a:cs typeface="Arial" panose="020B0604020202020204" pitchFamily="34" charset="0"/>
              </a:rPr>
              <a:t>Spike</a:t>
            </a:r>
            <a:r>
              <a:rPr lang="en-GB" sz="3600" b="1" spc="29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3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1C134E2-95DD-1A01-A559-E0FAAA66FAA2}"/>
              </a:ext>
            </a:extLst>
          </p:cNvPr>
          <p:cNvSpPr txBox="1"/>
          <p:nvPr/>
        </p:nvSpPr>
        <p:spPr>
          <a:xfrm>
            <a:off x="246384" y="1722521"/>
            <a:ext cx="5115326" cy="2213851"/>
          </a:xfrm>
          <a:prstGeom prst="rect">
            <a:avLst/>
          </a:prstGeom>
        </p:spPr>
        <p:txBody>
          <a:bodyPr vert="horz" wrap="square" lIns="0" tIns="20740" rIns="0" bIns="0" rtlCol="0">
            <a:spAutoFit/>
          </a:bodyPr>
          <a:lstStyle/>
          <a:p>
            <a:pPr marL="15954" marR="6381" indent="2393">
              <a:lnSpc>
                <a:spcPct val="120900"/>
              </a:lnSpc>
              <a:spcBef>
                <a:spcPts val="163"/>
              </a:spcBef>
            </a:pPr>
            <a:r>
              <a:rPr sz="2400" spc="7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spike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protein</a:t>
            </a:r>
            <a:r>
              <a:rPr sz="2400" spc="13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226" dirty="0">
                <a:latin typeface="Arial"/>
                <a:cs typeface="Arial"/>
              </a:rPr>
              <a:t> </a:t>
            </a:r>
            <a:r>
              <a:rPr sz="2400" spc="82" dirty="0">
                <a:latin typeface="Arial"/>
                <a:cs typeface="Arial"/>
              </a:rPr>
              <a:t>a</a:t>
            </a:r>
            <a:r>
              <a:rPr sz="2400" spc="31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homotrimer, </a:t>
            </a:r>
            <a:r>
              <a:rPr sz="2400" dirty="0">
                <a:latin typeface="Arial"/>
                <a:cs typeface="Arial"/>
              </a:rPr>
              <a:t>formed</a:t>
            </a:r>
            <a:r>
              <a:rPr sz="2400" spc="256" dirty="0">
                <a:latin typeface="Arial"/>
                <a:cs typeface="Arial"/>
              </a:rPr>
              <a:t> </a:t>
            </a:r>
            <a:r>
              <a:rPr sz="2400" spc="63" dirty="0">
                <a:latin typeface="Arial"/>
                <a:cs typeface="Arial"/>
              </a:rPr>
              <a:t>of</a:t>
            </a:r>
            <a:r>
              <a:rPr sz="2400" spc="13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three</a:t>
            </a:r>
            <a:r>
              <a:rPr sz="2400" spc="17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essentially</a:t>
            </a:r>
            <a:r>
              <a:rPr sz="2400" spc="402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identical </a:t>
            </a:r>
            <a:r>
              <a:rPr sz="2400" dirty="0">
                <a:latin typeface="Arial"/>
                <a:cs typeface="Arial"/>
              </a:rPr>
              <a:t>units</a:t>
            </a:r>
            <a:r>
              <a:rPr sz="2400" spc="20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called</a:t>
            </a:r>
            <a:r>
              <a:rPr sz="2400" spc="232" dirty="0">
                <a:latin typeface="Arial"/>
                <a:cs typeface="Arial"/>
              </a:rPr>
              <a:t> </a:t>
            </a:r>
            <a:r>
              <a:rPr sz="2400" spc="69" dirty="0">
                <a:latin typeface="Arial"/>
                <a:cs typeface="Arial"/>
              </a:rPr>
              <a:t>chains,</a:t>
            </a:r>
            <a:r>
              <a:rPr sz="2400" spc="-3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201" dirty="0">
                <a:latin typeface="Arial"/>
                <a:cs typeface="Arial"/>
              </a:rPr>
              <a:t> </a:t>
            </a:r>
            <a:r>
              <a:rPr sz="2400" spc="44" dirty="0">
                <a:latin typeface="Arial"/>
                <a:cs typeface="Arial"/>
              </a:rPr>
              <a:t>one </a:t>
            </a:r>
            <a:r>
              <a:rPr sz="2400" dirty="0">
                <a:latin typeface="Arial"/>
                <a:cs typeface="Arial"/>
              </a:rPr>
              <a:t>translated</a:t>
            </a:r>
            <a:r>
              <a:rPr sz="2400" spc="207" dirty="0">
                <a:latin typeface="Arial"/>
                <a:cs typeface="Arial"/>
              </a:rPr>
              <a:t> </a:t>
            </a:r>
            <a:r>
              <a:rPr sz="2400" spc="69" dirty="0">
                <a:latin typeface="Arial"/>
                <a:cs typeface="Arial"/>
              </a:rPr>
              <a:t>from</a:t>
            </a:r>
            <a:r>
              <a:rPr sz="2400" spc="8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107" dirty="0">
                <a:latin typeface="Arial"/>
                <a:cs typeface="Arial"/>
              </a:rPr>
              <a:t> </a:t>
            </a:r>
            <a:r>
              <a:rPr sz="2400" spc="69" dirty="0">
                <a:latin typeface="Arial"/>
                <a:cs typeface="Arial"/>
              </a:rPr>
              <a:t>same</a:t>
            </a:r>
            <a:r>
              <a:rPr sz="2400" spc="31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genome region.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689DB-636D-4E9E-C53F-7E8E8562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97" y="1171125"/>
            <a:ext cx="4435224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9266-BC97-B6C5-CB1D-9085C157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2770FC-07CB-FA04-45C9-1BE8A742DC7E}"/>
              </a:ext>
            </a:extLst>
          </p:cNvPr>
          <p:cNvSpPr txBox="1"/>
          <p:nvPr/>
        </p:nvSpPr>
        <p:spPr>
          <a:xfrm>
            <a:off x="245806" y="176982"/>
            <a:ext cx="8347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What is a Protein?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0FEC9-7C9B-786C-485F-2C241A6F38A6}"/>
              </a:ext>
            </a:extLst>
          </p:cNvPr>
          <p:cNvSpPr txBox="1"/>
          <p:nvPr/>
        </p:nvSpPr>
        <p:spPr>
          <a:xfrm>
            <a:off x="383457" y="1109801"/>
            <a:ext cx="112087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Definition: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Essential macromolecules in all living organisms, made up of chains of amino acids (called a polypeptide). A protein contains at least one long polypeptide. 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we find proteins?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Cells and body tissues, hormones, antibodies, and enzymes. </a:t>
            </a:r>
          </a:p>
        </p:txBody>
      </p:sp>
    </p:spTree>
    <p:extLst>
      <p:ext uri="{BB962C8B-B14F-4D97-AF65-F5344CB8AC3E}">
        <p14:creationId xmlns:p14="http://schemas.microsoft.com/office/powerpoint/2010/main" val="3578402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1" descr="$PPTXTitle">
            <a:extLst>
              <a:ext uri="{FF2B5EF4-FFF2-40B4-BE49-F238E27FC236}">
                <a16:creationId xmlns:a16="http://schemas.microsoft.com/office/drawing/2014/main" id="{BF8D3522-15AA-2775-7B17-CFC4FE297147}"/>
              </a:ext>
            </a:extLst>
          </p:cNvPr>
          <p:cNvSpPr txBox="1">
            <a:spLocks/>
          </p:cNvSpPr>
          <p:nvPr/>
        </p:nvSpPr>
        <p:spPr>
          <a:xfrm>
            <a:off x="219097" y="137553"/>
            <a:ext cx="8571611" cy="583157"/>
          </a:xfrm>
          <a:prstGeom prst="rect">
            <a:avLst/>
          </a:prstGeom>
        </p:spPr>
        <p:txBody>
          <a:bodyPr vert="horz" wrap="square" lIns="0" tIns="9573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 marR="6381" indent="3988">
              <a:lnSpc>
                <a:spcPts val="4799"/>
              </a:lnSpc>
              <a:spcBef>
                <a:spcPts val="75"/>
              </a:spcBef>
            </a:pPr>
            <a:r>
              <a:rPr lang="en-GB" sz="3600" b="1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  <a:r>
              <a:rPr lang="en-GB" sz="3600" b="1" spc="352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69">
                <a:latin typeface="Arial" panose="020B0604020202020204" pitchFamily="34" charset="0"/>
                <a:cs typeface="Arial" panose="020B0604020202020204" pitchFamily="34" charset="0"/>
              </a:rPr>
              <a:t>come</a:t>
            </a:r>
            <a:r>
              <a:rPr lang="en-GB" sz="3600" b="1" spc="19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94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3600" b="1" spc="-13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31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GB" sz="3600" b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GB" sz="3600" b="1" spc="577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3">
                <a:latin typeface="Arial" panose="020B0604020202020204" pitchFamily="34" charset="0"/>
                <a:cs typeface="Arial" panose="020B0604020202020204" pitchFamily="34" charset="0"/>
              </a:rPr>
              <a:t>shapes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4DAA5-E09B-C34A-164E-AF54546C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733" y="740296"/>
            <a:ext cx="5464440" cy="60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2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4CFECBBD-1473-67F8-CB67-30E4584192E0}"/>
              </a:ext>
            </a:extLst>
          </p:cNvPr>
          <p:cNvSpPr txBox="1">
            <a:spLocks/>
          </p:cNvSpPr>
          <p:nvPr/>
        </p:nvSpPr>
        <p:spPr>
          <a:xfrm>
            <a:off x="242950" y="161033"/>
            <a:ext cx="11495789" cy="5179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51"/>
              </a:spcBef>
            </a:pPr>
            <a:r>
              <a:rPr lang="en-GB" sz="3600" b="1" spc="75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GB" sz="3600" b="1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113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GB" sz="3600" b="1"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GB" sz="3600" b="1" spc="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en-GB" sz="3600" b="1" spc="40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n-GB" sz="3600" b="1" spc="3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3" dirty="0">
                <a:latin typeface="Arial" panose="020B0604020202020204" pitchFamily="34" charset="0"/>
                <a:cs typeface="Arial" panose="020B0604020202020204" pitchFamily="34" charset="0"/>
              </a:rPr>
              <a:t>structure?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07FCA939-247E-7AC7-8E3E-FECD18056EF8}"/>
              </a:ext>
            </a:extLst>
          </p:cNvPr>
          <p:cNvSpPr txBox="1"/>
          <p:nvPr/>
        </p:nvSpPr>
        <p:spPr>
          <a:xfrm>
            <a:off x="60960" y="1022061"/>
            <a:ext cx="11834018" cy="4732057"/>
          </a:xfrm>
          <a:prstGeom prst="rect">
            <a:avLst/>
          </a:prstGeom>
        </p:spPr>
        <p:txBody>
          <a:bodyPr vert="horz" wrap="square" lIns="0" tIns="74985" rIns="0" bIns="0" rtlCol="0">
            <a:spAutoFit/>
          </a:bodyPr>
          <a:lstStyle/>
          <a:p>
            <a:pPr marL="902184" indent="-545618">
              <a:spcBef>
                <a:spcPts val="590"/>
              </a:spcBef>
              <a:buFont typeface="Wingdings" panose="05000000000000000000" pitchFamily="2" charset="2"/>
              <a:buChar char="§"/>
              <a:tabLst>
                <a:tab pos="902184" algn="l"/>
              </a:tabLst>
            </a:pP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Experimental</a:t>
            </a:r>
            <a:r>
              <a:rPr sz="2073" b="1" spc="319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spc="-13" dirty="0">
                <a:solidFill>
                  <a:srgbClr val="070707"/>
                </a:solidFill>
                <a:latin typeface="Arial"/>
                <a:cs typeface="Arial"/>
              </a:rPr>
              <a:t>Methods:</a:t>
            </a:r>
            <a:endParaRPr sz="2073" dirty="0">
              <a:latin typeface="Arial"/>
              <a:cs typeface="Arial"/>
            </a:endParaRPr>
          </a:p>
          <a:p>
            <a:pPr marL="1558680" marR="6381" lvl="1" indent="-479410">
              <a:lnSpc>
                <a:spcPct val="118800"/>
              </a:lnSpc>
              <a:buFont typeface="Wingdings" panose="05000000000000000000" pitchFamily="2" charset="2"/>
              <a:buChar char="§"/>
              <a:tabLst>
                <a:tab pos="1558680" algn="l"/>
              </a:tabLst>
            </a:pP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X-</a:t>
            </a:r>
            <a:r>
              <a:rPr sz="2073" b="1" spc="13" dirty="0">
                <a:solidFill>
                  <a:srgbClr val="070707"/>
                </a:solidFill>
                <a:latin typeface="Arial"/>
                <a:cs typeface="Arial"/>
              </a:rPr>
              <a:t>ray</a:t>
            </a:r>
            <a:r>
              <a:rPr sz="2073" b="1" spc="113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spc="13" dirty="0">
                <a:solidFill>
                  <a:srgbClr val="070707"/>
                </a:solidFill>
                <a:latin typeface="Arial"/>
                <a:cs typeface="Arial"/>
              </a:rPr>
              <a:t>Crystallography:</a:t>
            </a:r>
            <a:r>
              <a:rPr sz="2073" b="1" spc="-182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13" dirty="0">
                <a:solidFill>
                  <a:srgbClr val="070707"/>
                </a:solidFill>
                <a:latin typeface="Arial"/>
                <a:cs typeface="Arial"/>
              </a:rPr>
              <a:t>Determines</a:t>
            </a:r>
            <a:r>
              <a:rPr sz="2073" spc="207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13" dirty="0">
                <a:solidFill>
                  <a:srgbClr val="070707"/>
                </a:solidFill>
                <a:latin typeface="Arial"/>
                <a:cs typeface="Arial"/>
              </a:rPr>
              <a:t>atomic</a:t>
            </a:r>
            <a:r>
              <a:rPr sz="2073" spc="10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13" dirty="0">
                <a:solidFill>
                  <a:srgbClr val="181818"/>
                </a:solidFill>
                <a:latin typeface="Arial"/>
                <a:cs typeface="Arial"/>
              </a:rPr>
              <a:t>structure</a:t>
            </a:r>
            <a:r>
              <a:rPr sz="2073" spc="22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spc="13" dirty="0">
                <a:solidFill>
                  <a:srgbClr val="181818"/>
                </a:solidFill>
                <a:latin typeface="Arial"/>
                <a:cs typeface="Arial"/>
              </a:rPr>
              <a:t>via</a:t>
            </a:r>
            <a:r>
              <a:rPr sz="2073" spc="-6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spc="13" dirty="0">
                <a:solidFill>
                  <a:srgbClr val="181818"/>
                </a:solidFill>
                <a:latin typeface="Arial"/>
                <a:cs typeface="Arial"/>
              </a:rPr>
              <a:t>X-ray</a:t>
            </a:r>
            <a:r>
              <a:rPr sz="2073" spc="4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spc="13" dirty="0">
                <a:solidFill>
                  <a:srgbClr val="070707"/>
                </a:solidFill>
                <a:latin typeface="Arial"/>
                <a:cs typeface="Arial"/>
              </a:rPr>
              <a:t>diffraction</a:t>
            </a:r>
            <a:r>
              <a:rPr sz="2073" spc="5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13" dirty="0">
                <a:solidFill>
                  <a:srgbClr val="070707"/>
                </a:solidFill>
                <a:latin typeface="Arial"/>
                <a:cs typeface="Arial"/>
              </a:rPr>
              <a:t>from </a:t>
            </a:r>
            <a:r>
              <a:rPr sz="2073" spc="-13" dirty="0">
                <a:solidFill>
                  <a:srgbClr val="070707"/>
                </a:solidFill>
                <a:latin typeface="Arial"/>
                <a:cs typeface="Arial"/>
              </a:rPr>
              <a:t>protein </a:t>
            </a:r>
            <a:r>
              <a:rPr sz="2073" spc="-13" dirty="0">
                <a:solidFill>
                  <a:srgbClr val="181818"/>
                </a:solidFill>
                <a:latin typeface="Arial"/>
                <a:cs typeface="Arial"/>
              </a:rPr>
              <a:t>crystals.</a:t>
            </a:r>
            <a:endParaRPr sz="2073" dirty="0">
              <a:latin typeface="Arial"/>
              <a:cs typeface="Arial"/>
            </a:endParaRPr>
          </a:p>
          <a:p>
            <a:pPr marL="1549906" lvl="1" indent="-469838">
              <a:spcBef>
                <a:spcPts val="471"/>
              </a:spcBef>
              <a:buFont typeface="Wingdings" panose="05000000000000000000" pitchFamily="2" charset="2"/>
              <a:buChar char="§"/>
              <a:tabLst>
                <a:tab pos="1549906" algn="l"/>
              </a:tabLst>
            </a:pP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NMR</a:t>
            </a:r>
            <a:r>
              <a:rPr sz="2073" b="1" spc="82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Spectroscopy:</a:t>
            </a:r>
            <a:r>
              <a:rPr sz="2073" b="1" spc="396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Uses</a:t>
            </a:r>
            <a:r>
              <a:rPr sz="2073" spc="7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magnetic</a:t>
            </a:r>
            <a:r>
              <a:rPr sz="2073" spc="107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fields</a:t>
            </a:r>
            <a:r>
              <a:rPr sz="2073" spc="82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to</a:t>
            </a:r>
            <a:r>
              <a:rPr sz="2073" spc="182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181818"/>
                </a:solidFill>
                <a:latin typeface="Arial"/>
                <a:cs typeface="Arial"/>
              </a:rPr>
              <a:t>study</a:t>
            </a:r>
            <a:r>
              <a:rPr sz="2073" spc="113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proteins</a:t>
            </a:r>
            <a:r>
              <a:rPr sz="2073" spc="94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in</a:t>
            </a:r>
            <a:r>
              <a:rPr sz="2073" spc="188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-13" dirty="0">
                <a:solidFill>
                  <a:srgbClr val="181818"/>
                </a:solidFill>
                <a:latin typeface="Arial"/>
                <a:cs typeface="Arial"/>
              </a:rPr>
              <a:t>solution.</a:t>
            </a:r>
            <a:endParaRPr sz="2073" dirty="0">
              <a:latin typeface="Arial"/>
              <a:cs typeface="Arial"/>
            </a:endParaRPr>
          </a:p>
          <a:p>
            <a:pPr marL="1557085" marR="515305" lvl="1" indent="-477815">
              <a:lnSpc>
                <a:spcPct val="115599"/>
              </a:lnSpc>
              <a:spcBef>
                <a:spcPts val="75"/>
              </a:spcBef>
              <a:buFont typeface="Wingdings" panose="05000000000000000000" pitchFamily="2" charset="2"/>
              <a:buChar char="§"/>
              <a:tabLst>
                <a:tab pos="1558680" algn="l"/>
              </a:tabLst>
            </a:pP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Cryo-Electron</a:t>
            </a:r>
            <a:r>
              <a:rPr sz="2073" b="1" spc="319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Microscopy:</a:t>
            </a:r>
            <a:r>
              <a:rPr sz="2073" b="1" spc="301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181818"/>
                </a:solidFill>
                <a:latin typeface="Arial"/>
                <a:cs typeface="Arial"/>
              </a:rPr>
              <a:t>Visualizes</a:t>
            </a:r>
            <a:r>
              <a:rPr sz="2073" spc="94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proteins</a:t>
            </a:r>
            <a:r>
              <a:rPr sz="2073" spc="126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82" dirty="0">
                <a:solidFill>
                  <a:srgbClr val="070707"/>
                </a:solidFill>
                <a:latin typeface="Arial"/>
                <a:cs typeface="Arial"/>
              </a:rPr>
              <a:t>at</a:t>
            </a:r>
            <a:r>
              <a:rPr sz="2073" spc="-2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near-atomic</a:t>
            </a:r>
            <a:r>
              <a:rPr sz="2073" spc="19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resolution</a:t>
            </a:r>
            <a:r>
              <a:rPr sz="2073" spc="143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-13" dirty="0">
                <a:solidFill>
                  <a:srgbClr val="070707"/>
                </a:solidFill>
                <a:latin typeface="Arial"/>
                <a:cs typeface="Arial"/>
              </a:rPr>
              <a:t>without 	crystallization.</a:t>
            </a:r>
            <a:endParaRPr sz="2073" dirty="0">
              <a:latin typeface="Arial"/>
              <a:cs typeface="Arial"/>
            </a:endParaRPr>
          </a:p>
          <a:p>
            <a:pPr marL="800100" lvl="1" indent="-342900">
              <a:spcBef>
                <a:spcPts val="1759"/>
              </a:spcBef>
              <a:buClr>
                <a:srgbClr val="070707"/>
              </a:buClr>
              <a:buFont typeface="Wingdings" panose="05000000000000000000" pitchFamily="2" charset="2"/>
              <a:buChar char="§"/>
            </a:pPr>
            <a:endParaRPr sz="2073" dirty="0">
              <a:latin typeface="Arial"/>
              <a:cs typeface="Arial"/>
            </a:endParaRPr>
          </a:p>
          <a:p>
            <a:pPr marL="909363" indent="-551999">
              <a:spcBef>
                <a:spcPts val="6"/>
              </a:spcBef>
              <a:buFont typeface="Wingdings" panose="05000000000000000000" pitchFamily="2" charset="2"/>
              <a:buChar char="§"/>
              <a:tabLst>
                <a:tab pos="909363" algn="l"/>
              </a:tabLst>
            </a:pP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Computational</a:t>
            </a:r>
            <a:r>
              <a:rPr sz="2073" b="1" spc="283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spc="-13" dirty="0">
                <a:solidFill>
                  <a:srgbClr val="070707"/>
                </a:solidFill>
                <a:latin typeface="Arial"/>
                <a:cs typeface="Arial"/>
              </a:rPr>
              <a:t>Methods:</a:t>
            </a:r>
            <a:endParaRPr sz="2073" dirty="0">
              <a:latin typeface="Arial"/>
              <a:cs typeface="Arial"/>
            </a:endParaRPr>
          </a:p>
          <a:p>
            <a:pPr marL="1549906" lvl="1" indent="-469838">
              <a:spcBef>
                <a:spcPts val="465"/>
              </a:spcBef>
              <a:buFont typeface="Wingdings" panose="05000000000000000000" pitchFamily="2" charset="2"/>
              <a:buChar char="§"/>
              <a:tabLst>
                <a:tab pos="1549906" algn="l"/>
              </a:tabLst>
            </a:pP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Homology</a:t>
            </a:r>
            <a:r>
              <a:rPr sz="2073" b="1" spc="264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Modeling:</a:t>
            </a:r>
            <a:r>
              <a:rPr sz="2073" b="1" spc="119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Predicts</a:t>
            </a:r>
            <a:r>
              <a:rPr sz="2073" spc="188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181818"/>
                </a:solidFill>
                <a:latin typeface="Arial"/>
                <a:cs typeface="Arial"/>
              </a:rPr>
              <a:t>structure</a:t>
            </a:r>
            <a:r>
              <a:rPr sz="2073" spc="138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based</a:t>
            </a:r>
            <a:r>
              <a:rPr sz="2073" spc="138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181818"/>
                </a:solidFill>
                <a:latin typeface="Arial"/>
                <a:cs typeface="Arial"/>
              </a:rPr>
              <a:t>on</a:t>
            </a:r>
            <a:r>
              <a:rPr sz="2073" spc="82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known</a:t>
            </a:r>
            <a:r>
              <a:rPr sz="2073" spc="126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-13" dirty="0">
                <a:solidFill>
                  <a:srgbClr val="070707"/>
                </a:solidFill>
                <a:latin typeface="Arial"/>
                <a:cs typeface="Arial"/>
              </a:rPr>
              <a:t>templates.</a:t>
            </a:r>
            <a:endParaRPr sz="2073" dirty="0">
              <a:latin typeface="Arial"/>
              <a:cs typeface="Arial"/>
            </a:endParaRPr>
          </a:p>
          <a:p>
            <a:pPr marL="1550704" lvl="1" indent="-470635">
              <a:spcBef>
                <a:spcPts val="471"/>
              </a:spcBef>
              <a:buFont typeface="Wingdings" panose="05000000000000000000" pitchFamily="2" charset="2"/>
              <a:buChar char="§"/>
              <a:tabLst>
                <a:tab pos="1550704" algn="l"/>
              </a:tabLst>
            </a:pP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Molecular</a:t>
            </a:r>
            <a:r>
              <a:rPr sz="2073" b="1" spc="251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Dynamics:</a:t>
            </a:r>
            <a:r>
              <a:rPr sz="2073" b="1" spc="126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Simulates</a:t>
            </a:r>
            <a:r>
              <a:rPr sz="2073" spc="226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181818"/>
                </a:solidFill>
                <a:latin typeface="Arial"/>
                <a:cs typeface="Arial"/>
              </a:rPr>
              <a:t>atomic</a:t>
            </a:r>
            <a:r>
              <a:rPr sz="2073" spc="170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spc="-13" dirty="0">
                <a:solidFill>
                  <a:srgbClr val="070707"/>
                </a:solidFill>
                <a:latin typeface="Arial"/>
                <a:cs typeface="Arial"/>
              </a:rPr>
              <a:t>interactions.</a:t>
            </a:r>
            <a:endParaRPr sz="2073" dirty="0">
              <a:latin typeface="Arial"/>
              <a:cs typeface="Arial"/>
            </a:endParaRPr>
          </a:p>
          <a:p>
            <a:pPr marL="1549906" marR="132416" lvl="1" indent="-469838">
              <a:lnSpc>
                <a:spcPts val="2952"/>
              </a:lnSpc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1552299" algn="l"/>
              </a:tabLst>
            </a:pP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Deep</a:t>
            </a:r>
            <a:r>
              <a:rPr sz="2073" b="1" spc="-38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Learning</a:t>
            </a:r>
            <a:r>
              <a:rPr sz="2073" b="1" spc="22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Models:</a:t>
            </a:r>
            <a:r>
              <a:rPr sz="2073" b="1" spc="2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Tools</a:t>
            </a:r>
            <a:r>
              <a:rPr sz="2073" spc="94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like</a:t>
            </a:r>
            <a:r>
              <a:rPr sz="2073" spc="19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b="1" dirty="0">
                <a:solidFill>
                  <a:srgbClr val="070707"/>
                </a:solidFill>
                <a:latin typeface="Arial"/>
                <a:cs typeface="Arial"/>
              </a:rPr>
              <a:t>AlphaFold</a:t>
            </a:r>
            <a:r>
              <a:rPr sz="2073" b="1" spc="288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predict</a:t>
            </a:r>
            <a:r>
              <a:rPr sz="2073" spc="232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181818"/>
                </a:solidFill>
                <a:latin typeface="Arial"/>
                <a:cs typeface="Arial"/>
              </a:rPr>
              <a:t>structures</a:t>
            </a:r>
            <a:r>
              <a:rPr sz="2073" spc="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using</a:t>
            </a:r>
            <a:r>
              <a:rPr sz="2073" spc="13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88" dirty="0">
                <a:solidFill>
                  <a:srgbClr val="070707"/>
                </a:solidFill>
                <a:latin typeface="Arial"/>
                <a:cs typeface="Arial"/>
              </a:rPr>
              <a:t>Al</a:t>
            </a:r>
            <a:r>
              <a:rPr sz="2073" spc="31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by</a:t>
            </a:r>
            <a:r>
              <a:rPr sz="2073" spc="31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-13" dirty="0">
                <a:solidFill>
                  <a:srgbClr val="070707"/>
                </a:solidFill>
                <a:latin typeface="Arial"/>
                <a:cs typeface="Arial"/>
              </a:rPr>
              <a:t>learning 	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patterns</a:t>
            </a:r>
            <a:r>
              <a:rPr sz="2073" spc="132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from</a:t>
            </a:r>
            <a:r>
              <a:rPr sz="2073" spc="75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large</a:t>
            </a:r>
            <a:r>
              <a:rPr sz="2073" spc="107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datasets</a:t>
            </a:r>
            <a:r>
              <a:rPr sz="2073" spc="232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63" dirty="0">
                <a:solidFill>
                  <a:srgbClr val="181818"/>
                </a:solidFill>
                <a:latin typeface="Arial"/>
                <a:cs typeface="Arial"/>
              </a:rPr>
              <a:t>of</a:t>
            </a:r>
            <a:r>
              <a:rPr sz="2073" spc="-2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073" dirty="0">
                <a:solidFill>
                  <a:srgbClr val="070707"/>
                </a:solidFill>
                <a:latin typeface="Arial"/>
                <a:cs typeface="Arial"/>
              </a:rPr>
              <a:t>protein</a:t>
            </a:r>
            <a:r>
              <a:rPr sz="2073" spc="170" dirty="0">
                <a:solidFill>
                  <a:srgbClr val="070707"/>
                </a:solidFill>
                <a:latin typeface="Arial"/>
                <a:cs typeface="Arial"/>
              </a:rPr>
              <a:t> </a:t>
            </a:r>
            <a:r>
              <a:rPr sz="2073" spc="-13" dirty="0">
                <a:solidFill>
                  <a:srgbClr val="181818"/>
                </a:solidFill>
                <a:latin typeface="Arial"/>
                <a:cs typeface="Arial"/>
              </a:rPr>
              <a:t>structures.</a:t>
            </a:r>
            <a:endParaRPr sz="119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6368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 descr="$PPTXTitle">
            <a:extLst>
              <a:ext uri="{FF2B5EF4-FFF2-40B4-BE49-F238E27FC236}">
                <a16:creationId xmlns:a16="http://schemas.microsoft.com/office/drawing/2014/main" id="{40DF1F50-3221-B038-09D1-4142D1BD8F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 marR="6381" indent="798">
              <a:spcAft>
                <a:spcPts val="600"/>
              </a:spcAft>
            </a:pPr>
            <a:r>
              <a:rPr lang="en-US" sz="3400" b="1" spc="75"/>
              <a:t>The</a:t>
            </a:r>
            <a:r>
              <a:rPr lang="en-US" sz="3400" b="1" spc="270"/>
              <a:t> </a:t>
            </a:r>
            <a:r>
              <a:rPr lang="en-US" sz="3400" b="1"/>
              <a:t>Russian</a:t>
            </a:r>
            <a:r>
              <a:rPr lang="en-US" sz="3400" b="1" spc="490"/>
              <a:t> </a:t>
            </a:r>
            <a:r>
              <a:rPr lang="en-US" sz="3400" b="1"/>
              <a:t>Academy</a:t>
            </a:r>
            <a:r>
              <a:rPr lang="en-US" sz="3400" b="1" spc="415"/>
              <a:t> </a:t>
            </a:r>
            <a:r>
              <a:rPr lang="en-US" sz="3400" b="1" spc="63"/>
              <a:t>of</a:t>
            </a:r>
            <a:r>
              <a:rPr lang="en-US" sz="3400" b="1" spc="195"/>
              <a:t> </a:t>
            </a:r>
            <a:r>
              <a:rPr lang="en-US" sz="3400" b="1"/>
              <a:t>Sciences'</a:t>
            </a:r>
            <a:r>
              <a:rPr lang="en-US" sz="3400" b="1" spc="295"/>
              <a:t> </a:t>
            </a:r>
            <a:r>
              <a:rPr lang="en-US" sz="3400" b="1"/>
              <a:t>Protein</a:t>
            </a:r>
            <a:r>
              <a:rPr lang="en-US" sz="3400" b="1" spc="239"/>
              <a:t> </a:t>
            </a:r>
            <a:r>
              <a:rPr lang="en-US" sz="3400" b="1" spc="-13"/>
              <a:t>Institute </a:t>
            </a:r>
            <a:r>
              <a:rPr lang="en-US" sz="3400" b="1" spc="69"/>
              <a:t>has</a:t>
            </a:r>
            <a:r>
              <a:rPr lang="en-US" sz="3400" b="1" spc="143"/>
              <a:t> </a:t>
            </a:r>
            <a:r>
              <a:rPr lang="en-US" sz="3400" b="1"/>
              <a:t>been</a:t>
            </a:r>
            <a:r>
              <a:rPr lang="en-US" sz="3400" b="1" spc="188"/>
              <a:t> </a:t>
            </a:r>
            <a:r>
              <a:rPr lang="en-US" sz="3400" b="1"/>
              <a:t>tackling</a:t>
            </a:r>
            <a:r>
              <a:rPr lang="en-US" sz="3400" b="1" spc="352"/>
              <a:t> </a:t>
            </a:r>
            <a:r>
              <a:rPr lang="en-US" sz="3400" b="1"/>
              <a:t>this</a:t>
            </a:r>
            <a:r>
              <a:rPr lang="en-US" sz="3400" b="1" spc="157"/>
              <a:t> </a:t>
            </a:r>
            <a:r>
              <a:rPr lang="en-US" sz="3400" b="1"/>
              <a:t>challenge</a:t>
            </a:r>
            <a:r>
              <a:rPr lang="en-US" sz="3400" b="1" spc="358"/>
              <a:t> </a:t>
            </a:r>
            <a:r>
              <a:rPr lang="en-US" sz="3400" b="1" spc="69"/>
              <a:t>for</a:t>
            </a:r>
            <a:r>
              <a:rPr lang="en-US" sz="3400" b="1" spc="113"/>
              <a:t> </a:t>
            </a:r>
            <a:r>
              <a:rPr lang="en-US" sz="3400" b="1"/>
              <a:t>over</a:t>
            </a:r>
            <a:r>
              <a:rPr lang="en-US" sz="3400" b="1" spc="232"/>
              <a:t> </a:t>
            </a:r>
            <a:r>
              <a:rPr lang="en-US" sz="3400" b="1" spc="69"/>
              <a:t>50</a:t>
            </a:r>
            <a:r>
              <a:rPr lang="en-US" sz="3400" b="1" spc="157"/>
              <a:t> </a:t>
            </a:r>
            <a:r>
              <a:rPr lang="en-US" sz="3400" b="1" spc="-13"/>
              <a:t>years!</a:t>
            </a:r>
            <a:endParaRPr lang="en-US" sz="34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D5299-01B5-484B-4BF3-5B88D209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97" y="1825625"/>
            <a:ext cx="988940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1682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 descr="$PPTXTitle">
            <a:extLst>
              <a:ext uri="{FF2B5EF4-FFF2-40B4-BE49-F238E27FC236}">
                <a16:creationId xmlns:a16="http://schemas.microsoft.com/office/drawing/2014/main" id="{EC96CC3B-2AEA-2474-1C31-9A9FCF413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414" y="150939"/>
            <a:ext cx="10669411" cy="1118170"/>
          </a:xfrm>
          <a:prstGeom prst="rect">
            <a:avLst/>
          </a:prstGeom>
        </p:spPr>
        <p:txBody>
          <a:bodyPr vert="horz" wrap="square" lIns="0" tIns="15156" rIns="0" bIns="0" rtlCol="0">
            <a:spAutoFit/>
          </a:bodyPr>
          <a:lstStyle/>
          <a:p>
            <a:pPr marL="22335" marR="6381" indent="-7179">
              <a:lnSpc>
                <a:spcPts val="4308"/>
              </a:lnSpc>
              <a:spcBef>
                <a:spcPts val="119"/>
              </a:spcBef>
            </a:pPr>
            <a:r>
              <a:rPr sz="3600" b="1" spc="82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sz="3600" b="1"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63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b="1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discover</a:t>
            </a:r>
            <a:r>
              <a:rPr sz="3600" b="1" spc="3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3600" b="1" spc="1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sz="3600" b="1" spc="35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94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3600" b="1" spc="6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sz="3600" b="1" spc="8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-13" dirty="0">
                <a:latin typeface="Arial" panose="020B0604020202020204" pitchFamily="34" charset="0"/>
                <a:cs typeface="Arial" panose="020B0604020202020204" pitchFamily="34" charset="0"/>
              </a:rPr>
              <a:t>proteins </a:t>
            </a:r>
            <a:r>
              <a:rPr sz="3600" b="1" spc="50" dirty="0">
                <a:latin typeface="Arial" panose="020B0604020202020204" pitchFamily="34" charset="0"/>
                <a:cs typeface="Arial" panose="020B0604020202020204" pitchFamily="34" charset="0"/>
              </a:rPr>
              <a:t>experimentally?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70C0283-30EC-847C-4B11-132DA2343EEE}"/>
              </a:ext>
            </a:extLst>
          </p:cNvPr>
          <p:cNvSpPr txBox="1"/>
          <p:nvPr/>
        </p:nvSpPr>
        <p:spPr>
          <a:xfrm>
            <a:off x="308047" y="1553259"/>
            <a:ext cx="9911538" cy="3418652"/>
          </a:xfrm>
          <a:prstGeom prst="rect">
            <a:avLst/>
          </a:prstGeom>
        </p:spPr>
        <p:txBody>
          <a:bodyPr vert="horz" wrap="square" lIns="0" tIns="17550" rIns="0" bIns="0" rtlCol="0">
            <a:spAutoFit/>
          </a:bodyPr>
          <a:lstStyle/>
          <a:p>
            <a:pPr marL="488982" indent="-473028">
              <a:spcBef>
                <a:spcPts val="138"/>
              </a:spcBef>
              <a:buFont typeface="Wingdings" panose="05000000000000000000" pitchFamily="2" charset="2"/>
              <a:buChar char="§"/>
              <a:tabLst>
                <a:tab pos="488982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required</a:t>
            </a:r>
            <a:r>
              <a:rPr sz="2400" spc="14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electron</a:t>
            </a:r>
            <a:r>
              <a:rPr sz="2400" spc="17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microscope</a:t>
            </a:r>
            <a:r>
              <a:rPr sz="2400" spc="214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costs</a:t>
            </a:r>
            <a:r>
              <a:rPr sz="2400" spc="8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over</a:t>
            </a:r>
            <a:r>
              <a:rPr sz="2400" spc="107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$SM</a:t>
            </a:r>
            <a:r>
              <a:rPr sz="2400" spc="8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38" dirty="0">
                <a:latin typeface="Arial"/>
                <a:cs typeface="Arial"/>
              </a:rPr>
              <a:t> </a:t>
            </a:r>
            <a:r>
              <a:rPr sz="2400" spc="63" dirty="0">
                <a:latin typeface="Arial"/>
                <a:cs typeface="Arial"/>
              </a:rPr>
              <a:t>is</a:t>
            </a:r>
            <a:r>
              <a:rPr sz="2400" spc="-1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expensive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176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operate.</a:t>
            </a:r>
            <a:endParaRPr sz="2400" dirty="0">
              <a:latin typeface="Arial"/>
              <a:cs typeface="Arial"/>
            </a:endParaRPr>
          </a:p>
          <a:p>
            <a:pPr marL="342900" indent="-342900">
              <a:spcBef>
                <a:spcPts val="239"/>
              </a:spcBef>
              <a:buClr>
                <a:srgbClr val="050505"/>
              </a:buClr>
              <a:buFont typeface="Wingdings" panose="05000000000000000000" pitchFamily="2" charset="2"/>
              <a:buChar char="§"/>
            </a:pPr>
            <a:endParaRPr sz="2400" dirty="0">
              <a:latin typeface="Arial"/>
              <a:cs typeface="Arial"/>
            </a:endParaRPr>
          </a:p>
          <a:p>
            <a:pPr marL="493768" indent="-477815">
              <a:spcBef>
                <a:spcPts val="6"/>
              </a:spcBef>
              <a:buFont typeface="Wingdings" panose="05000000000000000000" pitchFamily="2" charset="2"/>
              <a:buChar char="§"/>
              <a:tabLst>
                <a:tab pos="493768" algn="l"/>
              </a:tabLst>
            </a:pPr>
            <a:r>
              <a:rPr sz="2400" dirty="0">
                <a:latin typeface="Arial"/>
                <a:cs typeface="Arial"/>
              </a:rPr>
              <a:t>Humans</a:t>
            </a:r>
            <a:r>
              <a:rPr sz="2400" spc="20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alone</a:t>
            </a:r>
            <a:r>
              <a:rPr sz="2400" spc="18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have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between</a:t>
            </a:r>
            <a:r>
              <a:rPr sz="2400" spc="11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600,000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6</a:t>
            </a:r>
            <a:r>
              <a:rPr sz="2400" spc="13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million</a:t>
            </a:r>
            <a:r>
              <a:rPr sz="2400" spc="163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isoforms!</a:t>
            </a:r>
            <a:endParaRPr sz="2400" dirty="0">
              <a:latin typeface="Arial"/>
              <a:cs typeface="Arial"/>
            </a:endParaRPr>
          </a:p>
          <a:p>
            <a:pPr marL="342900" indent="-342900">
              <a:spcBef>
                <a:spcPts val="239"/>
              </a:spcBef>
              <a:buClr>
                <a:srgbClr val="050505"/>
              </a:buClr>
              <a:buFont typeface="Wingdings" panose="05000000000000000000" pitchFamily="2" charset="2"/>
              <a:buChar char="§"/>
            </a:pPr>
            <a:endParaRPr sz="2400" dirty="0">
              <a:latin typeface="Arial"/>
              <a:cs typeface="Arial"/>
            </a:endParaRPr>
          </a:p>
          <a:p>
            <a:pPr marL="492971" indent="-477017">
              <a:buClr>
                <a:srgbClr val="050505"/>
              </a:buClr>
              <a:buFont typeface="Wingdings" panose="05000000000000000000" pitchFamily="2" charset="2"/>
              <a:buChar char="§"/>
              <a:tabLst>
                <a:tab pos="492971" algn="l"/>
              </a:tabLst>
            </a:pPr>
            <a:r>
              <a:rPr sz="2400" dirty="0">
                <a:latin typeface="Arial"/>
                <a:cs typeface="Arial"/>
              </a:rPr>
              <a:t>Small</a:t>
            </a:r>
            <a:r>
              <a:rPr sz="2400" spc="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changes</a:t>
            </a:r>
            <a:r>
              <a:rPr sz="2400" spc="1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11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primary</a:t>
            </a:r>
            <a:r>
              <a:rPr sz="2400" spc="22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sequence</a:t>
            </a:r>
            <a:r>
              <a:rPr sz="2400" spc="17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5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significantly</a:t>
            </a:r>
            <a:r>
              <a:rPr sz="2400" spc="27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alter</a:t>
            </a:r>
            <a:r>
              <a:rPr sz="2400" spc="1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44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structure.</a:t>
            </a:r>
            <a:endParaRPr sz="2400" dirty="0">
              <a:latin typeface="Arial"/>
              <a:cs typeface="Arial"/>
            </a:endParaRPr>
          </a:p>
          <a:p>
            <a:pPr marL="342900" indent="-342900">
              <a:spcBef>
                <a:spcPts val="239"/>
              </a:spcBef>
              <a:buClr>
                <a:srgbClr val="050505"/>
              </a:buClr>
              <a:buFont typeface="Wingdings" panose="05000000000000000000" pitchFamily="2" charset="2"/>
              <a:buChar char="§"/>
            </a:pPr>
            <a:endParaRPr sz="2400" dirty="0">
              <a:latin typeface="Arial"/>
              <a:cs typeface="Arial"/>
            </a:endParaRPr>
          </a:p>
          <a:p>
            <a:pPr marL="485791" indent="-469838">
              <a:spcBef>
                <a:spcPts val="6"/>
              </a:spcBef>
              <a:buFont typeface="Wingdings" panose="05000000000000000000" pitchFamily="2" charset="2"/>
              <a:buChar char="§"/>
              <a:tabLst>
                <a:tab pos="485791" algn="l"/>
              </a:tabLst>
            </a:pPr>
            <a:r>
              <a:rPr sz="2400" dirty="0">
                <a:latin typeface="Arial"/>
                <a:cs typeface="Arial"/>
              </a:rPr>
              <a:t>Determining</a:t>
            </a:r>
            <a:r>
              <a:rPr sz="2400" spc="232" dirty="0">
                <a:latin typeface="Arial"/>
                <a:cs typeface="Arial"/>
              </a:rPr>
              <a:t> </a:t>
            </a:r>
            <a:r>
              <a:rPr sz="2400" spc="63" dirty="0">
                <a:latin typeface="Arial"/>
                <a:cs typeface="Arial"/>
              </a:rPr>
              <a:t>the</a:t>
            </a:r>
            <a:r>
              <a:rPr sz="2400" spc="-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  <a:r>
              <a:rPr sz="2400" spc="20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126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8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proteins</a:t>
            </a:r>
            <a:r>
              <a:rPr sz="2400" spc="182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experimentally</a:t>
            </a:r>
            <a:r>
              <a:rPr sz="2400" spc="-3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163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impossible!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108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E88DE0-E6CA-3FB3-CF78-77566146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83" y="1878169"/>
            <a:ext cx="4541914" cy="3711262"/>
          </a:xfrm>
          <a:prstGeom prst="rect">
            <a:avLst/>
          </a:prstGeom>
        </p:spPr>
      </p:pic>
      <p:sp>
        <p:nvSpPr>
          <p:cNvPr id="6" name="object 2" descr="$PPTXTitle">
            <a:extLst>
              <a:ext uri="{FF2B5EF4-FFF2-40B4-BE49-F238E27FC236}">
                <a16:creationId xmlns:a16="http://schemas.microsoft.com/office/drawing/2014/main" id="{E3BC89D2-EB55-18F9-CA35-B99F2D0E03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217" y="69859"/>
            <a:ext cx="11653520" cy="1198710"/>
          </a:xfrm>
          <a:prstGeom prst="rect">
            <a:avLst/>
          </a:prstGeom>
        </p:spPr>
        <p:txBody>
          <a:bodyPr vert="horz" wrap="square" lIns="0" tIns="9573" rIns="0" bIns="0" rtlCol="0">
            <a:spAutoFit/>
          </a:bodyPr>
          <a:lstStyle/>
          <a:p>
            <a:pPr marL="10370" marR="6381" indent="4786">
              <a:lnSpc>
                <a:spcPts val="4799"/>
              </a:lnSpc>
              <a:spcBef>
                <a:spcPts val="75"/>
              </a:spcBef>
            </a:pPr>
            <a:r>
              <a:rPr sz="3600" b="1" spc="75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sz="3600" b="1" spc="15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113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sz="3600" b="1" spc="17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b="1" spc="2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sz="3600" b="1" spc="40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sz="3600" b="1" spc="3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-13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sz="3600" b="1" spc="57" dirty="0">
                <a:latin typeface="Arial" panose="020B0604020202020204" pitchFamily="34" charset="0"/>
                <a:cs typeface="Arial" panose="020B0604020202020204" pitchFamily="34" charset="0"/>
              </a:rPr>
              <a:t>computationally?</a:t>
            </a:r>
            <a:endParaRPr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C82D7FEF-1290-319F-FB91-2C1A8EA4AB93}"/>
              </a:ext>
            </a:extLst>
          </p:cNvPr>
          <p:cNvSpPr txBox="1"/>
          <p:nvPr/>
        </p:nvSpPr>
        <p:spPr>
          <a:xfrm>
            <a:off x="6197977" y="1993071"/>
            <a:ext cx="5113317" cy="1740729"/>
          </a:xfrm>
          <a:prstGeom prst="rect">
            <a:avLst/>
          </a:prstGeom>
        </p:spPr>
        <p:txBody>
          <a:bodyPr vert="horz" wrap="square" lIns="0" tIns="5584" rIns="0" bIns="0" rtlCol="0">
            <a:spAutoFit/>
          </a:bodyPr>
          <a:lstStyle/>
          <a:p>
            <a:pPr marL="15954" marR="6381" indent="1595">
              <a:lnSpc>
                <a:spcPct val="103699"/>
              </a:lnSpc>
              <a:spcBef>
                <a:spcPts val="44"/>
              </a:spcBef>
            </a:pP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AlphaFold3</a:t>
            </a:r>
            <a:r>
              <a:rPr sz="2198" spc="226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is</a:t>
            </a:r>
            <a:r>
              <a:rPr sz="2198" spc="163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spc="69" dirty="0">
                <a:solidFill>
                  <a:srgbClr val="181818"/>
                </a:solidFill>
                <a:latin typeface="Arial"/>
                <a:cs typeface="Arial"/>
              </a:rPr>
              <a:t>an</a:t>
            </a:r>
            <a:r>
              <a:rPr sz="2198" spc="57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advanced</a:t>
            </a:r>
            <a:r>
              <a:rPr sz="2198" spc="69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Al</a:t>
            </a:r>
            <a:r>
              <a:rPr sz="2198" spc="220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model</a:t>
            </a:r>
            <a:r>
              <a:rPr sz="2198" spc="7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spc="-31" dirty="0">
                <a:solidFill>
                  <a:srgbClr val="0A0A0A"/>
                </a:solidFill>
                <a:latin typeface="Arial"/>
                <a:cs typeface="Arial"/>
              </a:rPr>
              <a:t>by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DeepMind</a:t>
            </a:r>
            <a:r>
              <a:rPr sz="2198" spc="29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that</a:t>
            </a:r>
            <a:r>
              <a:rPr sz="2198" spc="88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predicts</a:t>
            </a:r>
            <a:r>
              <a:rPr sz="2198" spc="283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the</a:t>
            </a:r>
            <a:r>
              <a:rPr sz="2198" spc="69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spc="69" dirty="0">
                <a:solidFill>
                  <a:srgbClr val="181818"/>
                </a:solidFill>
                <a:latin typeface="Arial"/>
                <a:cs typeface="Arial"/>
              </a:rPr>
              <a:t>3D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structures</a:t>
            </a:r>
            <a:r>
              <a:rPr sz="2198" spc="264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spc="88" dirty="0">
                <a:solidFill>
                  <a:srgbClr val="0A0A0A"/>
                </a:solidFill>
                <a:latin typeface="Arial"/>
                <a:cs typeface="Arial"/>
              </a:rPr>
              <a:t>of</a:t>
            </a:r>
            <a:r>
              <a:rPr sz="2198" spc="44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proteins,</a:t>
            </a:r>
            <a:r>
              <a:rPr sz="2198" spc="151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nucleic</a:t>
            </a:r>
            <a:r>
              <a:rPr sz="2198" spc="182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spc="-13" dirty="0">
                <a:solidFill>
                  <a:srgbClr val="0A0A0A"/>
                </a:solidFill>
                <a:latin typeface="Arial"/>
                <a:cs typeface="Arial"/>
              </a:rPr>
              <a:t>acids,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small</a:t>
            </a:r>
            <a:r>
              <a:rPr sz="2198" spc="201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molecules,</a:t>
            </a:r>
            <a:r>
              <a:rPr sz="2198" spc="333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and</a:t>
            </a:r>
            <a:r>
              <a:rPr sz="2198" spc="157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post-</a:t>
            </a:r>
            <a:r>
              <a:rPr sz="2198" spc="-13" dirty="0">
                <a:solidFill>
                  <a:srgbClr val="0A0A0A"/>
                </a:solidFill>
                <a:latin typeface="Arial"/>
                <a:cs typeface="Arial"/>
              </a:rPr>
              <a:t>translational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modifications</a:t>
            </a:r>
            <a:r>
              <a:rPr sz="2198" spc="408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with</a:t>
            </a:r>
            <a:r>
              <a:rPr sz="2198" spc="119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high</a:t>
            </a:r>
            <a:r>
              <a:rPr sz="2198" spc="94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spc="-13" dirty="0">
                <a:solidFill>
                  <a:srgbClr val="0A0A0A"/>
                </a:solidFill>
                <a:latin typeface="Arial"/>
                <a:cs typeface="Arial"/>
              </a:rPr>
              <a:t>accuracy.</a:t>
            </a:r>
            <a:endParaRPr sz="2198" dirty="0">
              <a:latin typeface="Arial"/>
              <a:cs typeface="Arial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3A54228D-3315-6DCA-851D-8BEA59DDE111}"/>
              </a:ext>
            </a:extLst>
          </p:cNvPr>
          <p:cNvSpPr txBox="1"/>
          <p:nvPr/>
        </p:nvSpPr>
        <p:spPr>
          <a:xfrm>
            <a:off x="6197977" y="3948750"/>
            <a:ext cx="5004828" cy="1043342"/>
          </a:xfrm>
          <a:prstGeom prst="rect">
            <a:avLst/>
          </a:prstGeom>
        </p:spPr>
        <p:txBody>
          <a:bodyPr vert="horz" wrap="square" lIns="0" tIns="2393" rIns="0" bIns="0" rtlCol="0">
            <a:spAutoFit/>
          </a:bodyPr>
          <a:lstStyle/>
          <a:p>
            <a:pPr marL="15954" marR="6381" indent="3191">
              <a:lnSpc>
                <a:spcPct val="104500"/>
              </a:lnSpc>
              <a:spcBef>
                <a:spcPts val="19"/>
              </a:spcBef>
            </a:pP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It</a:t>
            </a:r>
            <a:r>
              <a:rPr sz="2198" spc="44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also</a:t>
            </a:r>
            <a:r>
              <a:rPr sz="2198" spc="63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supports</a:t>
            </a:r>
            <a:r>
              <a:rPr sz="2198" spc="245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multi-chain</a:t>
            </a:r>
            <a:r>
              <a:rPr sz="2198" spc="314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spc="-13" dirty="0">
                <a:solidFill>
                  <a:srgbClr val="0A0A0A"/>
                </a:solidFill>
                <a:latin typeface="Arial"/>
                <a:cs typeface="Arial"/>
              </a:rPr>
              <a:t>predictions,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making</a:t>
            </a:r>
            <a:r>
              <a:rPr sz="2198" spc="182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it</a:t>
            </a:r>
            <a:r>
              <a:rPr sz="2198" spc="151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suitable</a:t>
            </a:r>
            <a:r>
              <a:rPr sz="2198" spc="201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for</a:t>
            </a:r>
            <a:r>
              <a:rPr sz="2198" spc="69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cofolding</a:t>
            </a:r>
            <a:r>
              <a:rPr sz="2198" spc="176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spc="-31" dirty="0">
                <a:solidFill>
                  <a:srgbClr val="181818"/>
                </a:solidFill>
                <a:latin typeface="Arial"/>
                <a:cs typeface="Arial"/>
              </a:rPr>
              <a:t>and </a:t>
            </a:r>
            <a:r>
              <a:rPr sz="2198" dirty="0">
                <a:solidFill>
                  <a:srgbClr val="0A0A0A"/>
                </a:solidFill>
                <a:latin typeface="Arial"/>
                <a:cs typeface="Arial"/>
              </a:rPr>
              <a:t>docking</a:t>
            </a:r>
            <a:r>
              <a:rPr sz="2198" spc="256" dirty="0">
                <a:solidFill>
                  <a:srgbClr val="0A0A0A"/>
                </a:solidFill>
                <a:latin typeface="Arial"/>
                <a:cs typeface="Arial"/>
              </a:rPr>
              <a:t> </a:t>
            </a:r>
            <a:r>
              <a:rPr sz="2198" spc="-13" dirty="0">
                <a:solidFill>
                  <a:srgbClr val="0A0A0A"/>
                </a:solidFill>
                <a:latin typeface="Arial"/>
                <a:cs typeface="Arial"/>
              </a:rPr>
              <a:t>applications.</a:t>
            </a:r>
            <a:endParaRPr sz="219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8194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 descr="$PPTXTitle">
            <a:extLst>
              <a:ext uri="{FF2B5EF4-FFF2-40B4-BE49-F238E27FC236}">
                <a16:creationId xmlns:a16="http://schemas.microsoft.com/office/drawing/2014/main" id="{8791B9B6-B3ED-8B5F-5998-1DBAD190B04B}"/>
              </a:ext>
            </a:extLst>
          </p:cNvPr>
          <p:cNvSpPr txBox="1">
            <a:spLocks/>
          </p:cNvSpPr>
          <p:nvPr/>
        </p:nvSpPr>
        <p:spPr>
          <a:xfrm>
            <a:off x="185683" y="366080"/>
            <a:ext cx="11495789" cy="517930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51"/>
              </a:spcBef>
            </a:pP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en-GB" sz="3600" b="1" spc="7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82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GB" sz="3600" b="1" spc="20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en-GB" sz="3600" b="1" spc="8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b="1" spc="-13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5304ABD-093D-E9B4-9E04-ABBB5A28E5C6}"/>
              </a:ext>
            </a:extLst>
          </p:cNvPr>
          <p:cNvSpPr txBox="1"/>
          <p:nvPr/>
        </p:nvSpPr>
        <p:spPr>
          <a:xfrm>
            <a:off x="326249" y="1251392"/>
            <a:ext cx="11211007" cy="1845209"/>
          </a:xfrm>
          <a:prstGeom prst="rect">
            <a:avLst/>
          </a:prstGeom>
        </p:spPr>
        <p:txBody>
          <a:bodyPr vert="horz" wrap="square" lIns="0" tIns="17550" rIns="0" bIns="0" rtlCol="0">
            <a:spAutoFit/>
          </a:bodyPr>
          <a:lstStyle/>
          <a:p>
            <a:pPr marL="523281" indent="-507329">
              <a:spcBef>
                <a:spcPts val="138"/>
              </a:spcBef>
              <a:buFont typeface="Wingdings" panose="05000000000000000000" pitchFamily="2" charset="2"/>
              <a:buChar char="§"/>
              <a:tabLst>
                <a:tab pos="523281" algn="l"/>
              </a:tabLst>
            </a:pPr>
            <a:r>
              <a:rPr sz="2400" dirty="0">
                <a:latin typeface="Arial"/>
                <a:cs typeface="Arial"/>
              </a:rPr>
              <a:t>Experimental</a:t>
            </a:r>
            <a:r>
              <a:rPr sz="2400" spc="47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methods</a:t>
            </a:r>
            <a:r>
              <a:rPr sz="2400" spc="37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20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highly</a:t>
            </a:r>
            <a:r>
              <a:rPr sz="2400" spc="28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accurate</a:t>
            </a:r>
            <a:r>
              <a:rPr sz="2400" spc="402" dirty="0">
                <a:latin typeface="Arial"/>
                <a:cs typeface="Arial"/>
              </a:rPr>
              <a:t> </a:t>
            </a:r>
            <a:r>
              <a:rPr sz="2400" spc="63" dirty="0">
                <a:latin typeface="Arial"/>
                <a:cs typeface="Arial"/>
              </a:rPr>
              <a:t>but</a:t>
            </a:r>
            <a:r>
              <a:rPr sz="2400" spc="18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time-</a:t>
            </a:r>
            <a:r>
              <a:rPr sz="2400" spc="-13" dirty="0">
                <a:latin typeface="Arial"/>
                <a:cs typeface="Arial"/>
              </a:rPr>
              <a:t>consuming</a:t>
            </a:r>
            <a:endParaRPr sz="2400" dirty="0">
              <a:latin typeface="Arial"/>
              <a:cs typeface="Arial"/>
            </a:endParaRPr>
          </a:p>
          <a:p>
            <a:pPr marL="518497" marR="6381" indent="-503340">
              <a:lnSpc>
                <a:spcPct val="209300"/>
              </a:lnSpc>
              <a:buFont typeface="Wingdings" panose="05000000000000000000" pitchFamily="2" charset="2"/>
              <a:buChar char="§"/>
              <a:tabLst>
                <a:tab pos="518497" algn="l"/>
                <a:tab pos="522485" algn="l"/>
              </a:tabLst>
            </a:pPr>
            <a:r>
              <a:rPr sz="2400" dirty="0">
                <a:latin typeface="Arial"/>
                <a:cs typeface="Arial"/>
              </a:rPr>
              <a:t>	Computational</a:t>
            </a:r>
            <a:r>
              <a:rPr sz="2400" spc="4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methods</a:t>
            </a:r>
            <a:r>
              <a:rPr sz="2400" spc="288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like</a:t>
            </a:r>
            <a:r>
              <a:rPr sz="2400" spc="1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AlphaFold</a:t>
            </a:r>
            <a:r>
              <a:rPr sz="2400" spc="38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offer</a:t>
            </a:r>
            <a:r>
              <a:rPr sz="2400" spc="2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faster,</a:t>
            </a:r>
            <a:r>
              <a:rPr sz="2400" spc="30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scalable</a:t>
            </a:r>
            <a:r>
              <a:rPr sz="2400" spc="4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predictions</a:t>
            </a:r>
            <a:r>
              <a:rPr sz="2400" spc="415" dirty="0">
                <a:latin typeface="Arial"/>
                <a:cs typeface="Arial"/>
              </a:rPr>
              <a:t> </a:t>
            </a:r>
            <a:r>
              <a:rPr sz="2400" spc="-31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unknown</a:t>
            </a:r>
            <a:r>
              <a:rPr sz="2400" spc="427" dirty="0">
                <a:latin typeface="Arial"/>
                <a:cs typeface="Arial"/>
              </a:rPr>
              <a:t> </a:t>
            </a:r>
            <a:r>
              <a:rPr sz="2400" spc="-13" dirty="0">
                <a:latin typeface="Arial"/>
                <a:cs typeface="Arial"/>
              </a:rPr>
              <a:t>structures.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52115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1765FEE3-CFEA-E8E2-C41A-6583E91FDD90}"/>
              </a:ext>
            </a:extLst>
          </p:cNvPr>
          <p:cNvSpPr txBox="1">
            <a:spLocks/>
          </p:cNvSpPr>
          <p:nvPr/>
        </p:nvSpPr>
        <p:spPr>
          <a:xfrm>
            <a:off x="1516643" y="2022160"/>
            <a:ext cx="6022077" cy="576921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51"/>
              </a:spcBef>
            </a:pP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Hands</a:t>
            </a:r>
            <a:r>
              <a:rPr lang="en-GB" sz="4000" b="1" spc="42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1" spc="38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F14F6D0-52CA-94E5-2FBA-ED05508D6D53}"/>
              </a:ext>
            </a:extLst>
          </p:cNvPr>
          <p:cNvSpPr txBox="1"/>
          <p:nvPr/>
        </p:nvSpPr>
        <p:spPr>
          <a:xfrm>
            <a:off x="1516643" y="2812819"/>
            <a:ext cx="8165837" cy="510164"/>
          </a:xfrm>
          <a:prstGeom prst="rect">
            <a:avLst/>
          </a:prstGeom>
        </p:spPr>
        <p:txBody>
          <a:bodyPr vert="horz" wrap="square" lIns="0" tIns="17550" rIns="0" bIns="0" rtlCol="0">
            <a:spAutoFit/>
          </a:bodyPr>
          <a:lstStyle/>
          <a:p>
            <a:pPr marL="15954">
              <a:spcBef>
                <a:spcPts val="138"/>
              </a:spcBef>
            </a:pPr>
            <a:r>
              <a:rPr sz="3200" dirty="0">
                <a:latin typeface="Arial"/>
                <a:cs typeface="Arial"/>
              </a:rPr>
              <a:t>Predict</a:t>
            </a:r>
            <a:r>
              <a:rPr sz="3200" spc="239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protein</a:t>
            </a:r>
            <a:r>
              <a:rPr sz="3200" spc="14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structure</a:t>
            </a:r>
            <a:r>
              <a:rPr sz="3200" spc="264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with</a:t>
            </a:r>
            <a:r>
              <a:rPr sz="3200" spc="-31" dirty="0">
                <a:latin typeface="Arial"/>
                <a:cs typeface="Arial"/>
              </a:rPr>
              <a:t> </a:t>
            </a:r>
            <a:r>
              <a:rPr sz="3200" spc="-13" dirty="0">
                <a:latin typeface="Arial"/>
                <a:cs typeface="Arial"/>
              </a:rPr>
              <a:t>AlphaFold2: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2617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1A35F-7B54-BE54-C8ED-5BB033E9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 descr="$PPTXTitle">
            <a:extLst>
              <a:ext uri="{FF2B5EF4-FFF2-40B4-BE49-F238E27FC236}">
                <a16:creationId xmlns:a16="http://schemas.microsoft.com/office/drawing/2014/main" id="{FEDF17EF-13D7-B3A5-DEE3-E7452405D7A1}"/>
              </a:ext>
            </a:extLst>
          </p:cNvPr>
          <p:cNvSpPr txBox="1">
            <a:spLocks/>
          </p:cNvSpPr>
          <p:nvPr/>
        </p:nvSpPr>
        <p:spPr>
          <a:xfrm>
            <a:off x="3426723" y="2601280"/>
            <a:ext cx="6022077" cy="576921"/>
          </a:xfrm>
          <a:prstGeom prst="rect">
            <a:avLst/>
          </a:prstGeom>
        </p:spPr>
        <p:txBody>
          <a:bodyPr vert="horz" wrap="square" lIns="0" tIns="1914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954">
              <a:spcBef>
                <a:spcPts val="151"/>
              </a:spcBef>
            </a:pPr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Practice for Exam</a:t>
            </a:r>
          </a:p>
        </p:txBody>
      </p:sp>
    </p:spTree>
    <p:extLst>
      <p:ext uri="{BB962C8B-B14F-4D97-AF65-F5344CB8AC3E}">
        <p14:creationId xmlns:p14="http://schemas.microsoft.com/office/powerpoint/2010/main" val="3918822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69B57-2E85-018C-2439-2392071B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5" y="251185"/>
            <a:ext cx="5410669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0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6929C-20B0-04B4-C1C9-EFD153FB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7" y="441701"/>
            <a:ext cx="4214225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7546-E990-EA8E-BEA4-3F93D853B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43863D-6AA5-C0BB-4776-14D927778D4E}"/>
              </a:ext>
            </a:extLst>
          </p:cNvPr>
          <p:cNvSpPr txBox="1"/>
          <p:nvPr/>
        </p:nvSpPr>
        <p:spPr>
          <a:xfrm>
            <a:off x="245806" y="176982"/>
            <a:ext cx="8347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Key Functions of Proteins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E36D8-B6F5-B8F7-D186-D49356D2943A}"/>
              </a:ext>
            </a:extLst>
          </p:cNvPr>
          <p:cNvSpPr txBox="1"/>
          <p:nvPr/>
        </p:nvSpPr>
        <p:spPr>
          <a:xfrm>
            <a:off x="383457" y="1109801"/>
            <a:ext cx="834758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Structural Support: 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Collagen in connective tissues.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Enzymatic Activity: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Catalysts for biochemical reactions (e.g., amylase).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Transport: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Hemoglobin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carries oxygen.</a:t>
            </a:r>
          </a:p>
          <a:p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Antibodies in the immune system.</a:t>
            </a:r>
          </a:p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Regulation: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	Hormones like insulin.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42FB0-BF17-9E66-0277-4FED353D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42" y="2552840"/>
            <a:ext cx="6274002" cy="3946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2967E-7813-F5A5-2960-F281F199A357}"/>
              </a:ext>
            </a:extLst>
          </p:cNvPr>
          <p:cNvSpPr txBox="1"/>
          <p:nvPr/>
        </p:nvSpPr>
        <p:spPr>
          <a:xfrm>
            <a:off x="2546042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https://slideplayer.com/slide/7042803/ </a:t>
            </a:r>
          </a:p>
        </p:txBody>
      </p:sp>
    </p:spTree>
    <p:extLst>
      <p:ext uri="{BB962C8B-B14F-4D97-AF65-F5344CB8AC3E}">
        <p14:creationId xmlns:p14="http://schemas.microsoft.com/office/powerpoint/2010/main" val="3329381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2789F-2E1E-5218-98B6-048D5CE2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2" y="225928"/>
            <a:ext cx="3398815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02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DF812-B2F5-0AB6-F7CC-7D8705FB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7" y="159874"/>
            <a:ext cx="6294665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85A3F-5C38-BCA6-53BC-EBF62192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22" y="426576"/>
            <a:ext cx="455715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9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9050A-182B-1400-A658-B2499F4BE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1" y="434181"/>
            <a:ext cx="6210838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1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2E87F-7BBE-B9C0-F930-34307235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1" y="445630"/>
            <a:ext cx="4359018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3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4F01B-1CEF-7AF0-4DA0-B365827E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8" y="363074"/>
            <a:ext cx="465622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9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D9E8C-41F7-B8C4-0529-B490291C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0" y="222094"/>
            <a:ext cx="4618120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50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DCEA7-9EB5-E617-64C2-FBBCB26B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" y="100174"/>
            <a:ext cx="6370872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6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4DF67-907C-9893-1059-6C36687C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4" y="326252"/>
            <a:ext cx="5220152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20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7E33C-ABC3-CE7A-4EF6-FC0C9C78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8" y="363079"/>
            <a:ext cx="5121084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EE557-D35F-8031-E012-436CF5E73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9DA366-A82D-5E9D-977B-F05015EC00B5}"/>
              </a:ext>
            </a:extLst>
          </p:cNvPr>
          <p:cNvSpPr txBox="1"/>
          <p:nvPr/>
        </p:nvSpPr>
        <p:spPr>
          <a:xfrm>
            <a:off x="245806" y="176982"/>
            <a:ext cx="8347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Central Dogma of Biology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DB319-31C0-8356-6563-E29157A2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321887"/>
            <a:ext cx="7963590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57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FCA6A-C5C4-A641-1947-DC4450B0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5" y="355456"/>
            <a:ext cx="4724809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13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0449B-B6F7-8D94-0FFA-FF59559F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2" y="246232"/>
            <a:ext cx="6866215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4E633-1275-5390-0493-117A02BE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9" y="182757"/>
            <a:ext cx="510584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16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B9384-E140-7AF8-7987-5559CBB3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8" y="274171"/>
            <a:ext cx="4663844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1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15F8B1-B090-FE84-4E19-76F73FD80BA4}"/>
              </a:ext>
            </a:extLst>
          </p:cNvPr>
          <p:cNvGrpSpPr/>
          <p:nvPr/>
        </p:nvGrpSpPr>
        <p:grpSpPr>
          <a:xfrm>
            <a:off x="254941" y="246087"/>
            <a:ext cx="7608899" cy="3375953"/>
            <a:chOff x="285421" y="53047"/>
            <a:chExt cx="7608899" cy="33759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C6560A-B5CD-730F-8A3C-AEA8D755D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421" y="53047"/>
              <a:ext cx="7597798" cy="33759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29D2FF-8D34-D398-D4CD-1DDBA2B6C040}"/>
                </a:ext>
              </a:extLst>
            </p:cNvPr>
            <p:cNvSpPr/>
            <p:nvPr/>
          </p:nvSpPr>
          <p:spPr>
            <a:xfrm>
              <a:off x="7030720" y="406400"/>
              <a:ext cx="863600" cy="680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846779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9E12B-6747-ECE1-3D40-635F9ED86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33" y="228323"/>
            <a:ext cx="4549534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63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6B387-7DCE-9D83-A072-C4972B50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1" y="258805"/>
            <a:ext cx="4587638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04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B54C0-4CC5-A1C2-2C58-721C72E7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70" y="213211"/>
            <a:ext cx="5524979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93EFE-A839-5F9F-8C83-15E07B41C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4" y="243564"/>
            <a:ext cx="6370872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6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42238-C6E8-B040-7E07-E4C0681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9" y="159874"/>
            <a:ext cx="3711262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6D20D-09E2-E79F-FC35-953DE49D5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2B34C8-B7BC-906F-ABBB-E0D5ECDD8484}"/>
              </a:ext>
            </a:extLst>
          </p:cNvPr>
          <p:cNvSpPr txBox="1"/>
          <p:nvPr/>
        </p:nvSpPr>
        <p:spPr>
          <a:xfrm>
            <a:off x="245806" y="176982"/>
            <a:ext cx="8347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What is Proteome?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12522-C2F0-D885-F13E-48F59E0BAEF0}"/>
              </a:ext>
            </a:extLst>
          </p:cNvPr>
          <p:cNvSpPr txBox="1"/>
          <p:nvPr/>
        </p:nvSpPr>
        <p:spPr>
          <a:xfrm>
            <a:off x="599766" y="2526493"/>
            <a:ext cx="71087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is dynamic and influenced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Gene expression patterns.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Environmental conditions.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Developmental stages and disease states.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C370D-5904-0D44-0D56-348C6B7CC1CB}"/>
              </a:ext>
            </a:extLst>
          </p:cNvPr>
          <p:cNvSpPr txBox="1"/>
          <p:nvPr/>
        </p:nvSpPr>
        <p:spPr>
          <a:xfrm>
            <a:off x="412954" y="1229483"/>
            <a:ext cx="10746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proteome is the entire set of proteins expressed by an organism, cell, or tissue at a specific time and under specific conditions.</a:t>
            </a:r>
          </a:p>
        </p:txBody>
      </p:sp>
      <p:pic>
        <p:nvPicPr>
          <p:cNvPr id="1026" name="Picture 2" descr="What is Proteomics? | MSAID">
            <a:extLst>
              <a:ext uri="{FF2B5EF4-FFF2-40B4-BE49-F238E27FC236}">
                <a16:creationId xmlns:a16="http://schemas.microsoft.com/office/drawing/2014/main" id="{7DAE4379-ED6C-6B76-6CCF-F254BD19C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60" y="2210891"/>
            <a:ext cx="4674010" cy="31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251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C92969-D634-F1E0-94FB-DDA53780DB55}"/>
              </a:ext>
            </a:extLst>
          </p:cNvPr>
          <p:cNvGrpSpPr/>
          <p:nvPr/>
        </p:nvGrpSpPr>
        <p:grpSpPr>
          <a:xfrm>
            <a:off x="106570" y="248891"/>
            <a:ext cx="8453590" cy="2914773"/>
            <a:chOff x="106570" y="248891"/>
            <a:chExt cx="8453590" cy="29147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78AB76-4201-BB06-D14B-A00ED2491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99" y="991776"/>
              <a:ext cx="8321761" cy="21718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7BD7B3-9A5C-6983-E33D-2232D387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70" y="248891"/>
              <a:ext cx="2530059" cy="670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99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3E3F9-0FDD-5BFD-FA46-FE6E42EDB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CC516-0E29-F2A9-C9D2-979C551C1C90}"/>
              </a:ext>
            </a:extLst>
          </p:cNvPr>
          <p:cNvSpPr txBox="1"/>
          <p:nvPr/>
        </p:nvSpPr>
        <p:spPr>
          <a:xfrm>
            <a:off x="245806" y="176982"/>
            <a:ext cx="8347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Arial" panose="020B0604020202020204" pitchFamily="34" charset="0"/>
                <a:cs typeface="Arial" panose="020B0604020202020204" pitchFamily="34" charset="0"/>
              </a:rPr>
              <a:t>Formation of the Proteome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46F43-C82F-DDA0-7544-FAF0A22C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34" y="1240791"/>
            <a:ext cx="8906131" cy="411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16D3A-0608-AC8A-E235-01DA3A092D72}"/>
              </a:ext>
            </a:extLst>
          </p:cNvPr>
          <p:cNvSpPr txBox="1"/>
          <p:nvPr/>
        </p:nvSpPr>
        <p:spPr>
          <a:xfrm>
            <a:off x="2192594" y="6404019"/>
            <a:ext cx="8770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source:https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://old-ib.bioninja.com.au/standard-level/topic-2-molecular-biology/24-proteins/proteome.ht</a:t>
            </a:r>
          </a:p>
        </p:txBody>
      </p:sp>
    </p:spTree>
    <p:extLst>
      <p:ext uri="{BB962C8B-B14F-4D97-AF65-F5344CB8AC3E}">
        <p14:creationId xmlns:p14="http://schemas.microsoft.com/office/powerpoint/2010/main" val="311513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2739</Words>
  <Application>Microsoft Office PowerPoint</Application>
  <PresentationFormat>Widescreen</PresentationFormat>
  <Paragraphs>280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Aptos</vt:lpstr>
      <vt:lpstr>Aptos Display</vt:lpstr>
      <vt:lpstr>Arial</vt:lpstr>
      <vt:lpstr>Courier New</vt:lpstr>
      <vt:lpstr>Times New Roman</vt:lpstr>
      <vt:lpstr>Wingdings</vt:lpstr>
      <vt:lpstr>Office Theme</vt:lpstr>
      <vt:lpstr>Introduction to Bioinformatics  Day 4: Proteomics and Structural Bioinformatics  15th January 2026</vt:lpstr>
      <vt:lpstr>PowerPoint Presentation</vt:lpstr>
      <vt:lpstr>Day 4: Proteomics and Structural Bioinformatics  Morning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Application of Expressional Proteomie Biomarker Discovery in Cancer</vt:lpstr>
      <vt:lpstr>PowerPoint Presentation</vt:lpstr>
      <vt:lpstr>PowerPoint Presentation</vt:lpstr>
      <vt:lpstr>PowerPoint Presentation</vt:lpstr>
      <vt:lpstr>Functional Proteomics Example: Drug Target Identification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4: Proteomics and Structural Bioinformatics  Practical Morning Session</vt:lpstr>
      <vt:lpstr>Hands-on: Basic Proteomics Exercises</vt:lpstr>
      <vt:lpstr>Day 4: Proteomics and Structural Bioinformatics  Afternoon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discover the structure of all proteins experimentally?</vt:lpstr>
      <vt:lpstr>How do we determine protein structure computationally?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Oxford Brookes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Ali</dc:creator>
  <cp:lastModifiedBy>Muhammad Ali</cp:lastModifiedBy>
  <cp:revision>25</cp:revision>
  <dcterms:created xsi:type="dcterms:W3CDTF">2026-01-06T21:16:11Z</dcterms:created>
  <dcterms:modified xsi:type="dcterms:W3CDTF">2026-01-07T01:29:43Z</dcterms:modified>
</cp:coreProperties>
</file>